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6"/>
  </p:notesMasterIdLst>
  <p:handoutMasterIdLst>
    <p:handoutMasterId r:id="rId17"/>
  </p:handoutMasterIdLst>
  <p:sldIdLst>
    <p:sldId id="257" r:id="rId3"/>
    <p:sldId id="310" r:id="rId4"/>
    <p:sldId id="276" r:id="rId5"/>
    <p:sldId id="311" r:id="rId6"/>
    <p:sldId id="291" r:id="rId7"/>
    <p:sldId id="300" r:id="rId8"/>
    <p:sldId id="302" r:id="rId9"/>
    <p:sldId id="303" r:id="rId10"/>
    <p:sldId id="304" r:id="rId11"/>
    <p:sldId id="305" r:id="rId12"/>
    <p:sldId id="308" r:id="rId13"/>
    <p:sldId id="312" r:id="rId14"/>
    <p:sldId id="31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90000"/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86417" autoAdjust="0"/>
  </p:normalViewPr>
  <p:slideViewPr>
    <p:cSldViewPr snapToGrid="0">
      <p:cViewPr varScale="1">
        <p:scale>
          <a:sx n="101" d="100"/>
          <a:sy n="101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FF94AE-2B54-4184-B466-5867F4C2D1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16F14-C183-4E5A-8DA6-2AED72A01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4A78B-7FA2-4C0F-974D-ADB9BB1B5265}" type="datetimeFigureOut">
              <a:rPr lang="en-CA" smtClean="0"/>
              <a:t>17/10/2018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29879-5D5A-47FF-9D49-58B63A5E72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5CBD5-06EF-4A88-A029-B847F78041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26DA7-D4C1-4135-B206-EAE9AD718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6208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4BE0A8C8-7280-47B5-BD4B-07CD04628FCE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27646A4E-6290-4757-BF06-2C6F437A74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14552" lvl="6" indent="-342900">
              <a:buFont typeface="Arial" panose="020B0604020202020204" pitchFamily="34" charset="0"/>
              <a:buChar char="•"/>
            </a:pPr>
            <a:r>
              <a:rPr lang="en-CA" dirty="0"/>
              <a:t>WA</a:t>
            </a: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WADA - 2016</a:t>
            </a:r>
          </a:p>
          <a:p>
            <a:pPr marL="3314552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Canadian Centre for Ethics in Sports - 2016</a:t>
            </a:r>
          </a:p>
          <a:p>
            <a:pPr marL="3314552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During opening ceremonies systems where hacked and had to be shut down and restarted – Pyeongchang Olympics 2018</a:t>
            </a:r>
          </a:p>
          <a:p>
            <a:pPr marL="3314552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Australian Olympic Committee is believed to be cyber hacked during the Pyeongchang Olympics for a few days – 2018</a:t>
            </a:r>
          </a:p>
          <a:p>
            <a:pPr marL="3314552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Bell Canada lost </a:t>
            </a:r>
            <a:r>
              <a:rPr lang="en-CA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1.9 million customer personal information – 2017</a:t>
            </a:r>
          </a:p>
          <a:p>
            <a:pPr marL="3314552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City Of Atlanta lost control of its infrastructure (courts, police, etc.) 2018</a:t>
            </a:r>
          </a:p>
          <a:p>
            <a:pPr marL="3314552" lvl="6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Air Canada Mobile app lost 20k customer personal information – 2018</a:t>
            </a:r>
          </a:p>
          <a:p>
            <a:pPr marL="3314552" lvl="6" indent="-342900">
              <a:buFont typeface="Arial" panose="020B0604020202020204" pitchFamily="34" charset="0"/>
              <a:buChar char="•"/>
            </a:pPr>
            <a:endParaRPr lang="en-US" sz="2000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6A4E-6290-4757-BF06-2C6F437A74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9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Also known as Fancy Bears, Sofacy Group, Sednit or STRONTIUM</a:t>
            </a:r>
          </a:p>
          <a:p>
            <a:r>
              <a:rPr lang="en-CA" dirty="0"/>
              <a:t>Linked to the Russian government</a:t>
            </a:r>
          </a:p>
          <a:p>
            <a:r>
              <a:rPr lang="en-CA" dirty="0"/>
              <a:t>Believed to be behind:</a:t>
            </a:r>
          </a:p>
          <a:p>
            <a:pPr lvl="1"/>
            <a:r>
              <a:rPr lang="en-CA" dirty="0"/>
              <a:t>Democratic National Committee email server hack</a:t>
            </a:r>
          </a:p>
          <a:p>
            <a:pPr lvl="1"/>
            <a:r>
              <a:rPr lang="en-CA" dirty="0"/>
              <a:t>WADA, IOC Hack</a:t>
            </a:r>
          </a:p>
          <a:p>
            <a:pPr lvl="1"/>
            <a:r>
              <a:rPr lang="en-CA" dirty="0"/>
              <a:t>Meddling with the US, German and French elections</a:t>
            </a:r>
          </a:p>
          <a:p>
            <a:r>
              <a:rPr lang="en-CA" dirty="0"/>
              <a:t>Modus Operandi:</a:t>
            </a:r>
          </a:p>
          <a:p>
            <a:pPr lvl="1"/>
            <a:r>
              <a:rPr lang="en-CA" dirty="0"/>
              <a:t>Anything to get the job done</a:t>
            </a:r>
          </a:p>
          <a:p>
            <a:pPr lvl="1"/>
            <a:r>
              <a:rPr lang="en-CA" dirty="0"/>
              <a:t>Successfully deployed an UEFI rootkit 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~~~~~~~~~~~~~~~~</a:t>
            </a:r>
          </a:p>
          <a:p>
            <a:r>
              <a:rPr lang="en-CA" dirty="0"/>
              <a:t>Also known as Hidden Cobra </a:t>
            </a:r>
          </a:p>
          <a:p>
            <a:r>
              <a:rPr lang="en-CA" dirty="0"/>
              <a:t>Strong relations with APT38 and APT37</a:t>
            </a:r>
          </a:p>
          <a:p>
            <a:r>
              <a:rPr lang="en-CA" dirty="0"/>
              <a:t>Linked to DPRK government</a:t>
            </a:r>
          </a:p>
          <a:p>
            <a:r>
              <a:rPr lang="en-CA" dirty="0"/>
              <a:t>Believed to be behind:</a:t>
            </a:r>
          </a:p>
          <a:p>
            <a:pPr lvl="1"/>
            <a:r>
              <a:rPr lang="en-CA" dirty="0"/>
              <a:t>Sony Hack</a:t>
            </a:r>
          </a:p>
          <a:p>
            <a:pPr lvl="1"/>
            <a:r>
              <a:rPr lang="en-CA" dirty="0"/>
              <a:t>Wannacry Attack</a:t>
            </a:r>
          </a:p>
          <a:p>
            <a:pPr lvl="1"/>
            <a:r>
              <a:rPr lang="en-CA" dirty="0"/>
              <a:t>Crypto currency exchange market in South Korea attack</a:t>
            </a:r>
          </a:p>
          <a:p>
            <a:pPr lvl="1"/>
            <a:r>
              <a:rPr lang="en-CA" dirty="0"/>
              <a:t>Recipe Unlimited Ransomware attack</a:t>
            </a:r>
          </a:p>
          <a:p>
            <a:r>
              <a:rPr lang="en-CA" dirty="0"/>
              <a:t>Modus Operandi:</a:t>
            </a:r>
          </a:p>
          <a:p>
            <a:pPr lvl="1"/>
            <a:r>
              <a:rPr lang="en-CA" dirty="0"/>
              <a:t>Very prolific in writing malware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46A4E-6290-4757-BF06-2C6F437A74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0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46A4E-6290-4757-BF06-2C6F437A74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9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3" y="3375102"/>
            <a:ext cx="10515600" cy="656802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2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slide - minimal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993" y="4031904"/>
            <a:ext cx="10515600" cy="376545"/>
          </a:xfrm>
        </p:spPr>
        <p:txBody>
          <a:bodyPr>
            <a:normAutofit/>
          </a:bodyPr>
          <a:lstStyle>
            <a:lvl1pPr marL="0" indent="0" algn="ctr">
              <a:buNone/>
              <a:defRPr sz="1000" baseline="0">
                <a:solidFill>
                  <a:srgbClr val="ED194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SUB-title of presentation  | 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87966-0A2D-4F4D-A9AF-441E96472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09" y="2400361"/>
            <a:ext cx="1085207" cy="13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5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194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" y="371475"/>
            <a:ext cx="384241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0" y="231450"/>
            <a:ext cx="745757" cy="9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0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" y="371475"/>
            <a:ext cx="384241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8" y="231450"/>
            <a:ext cx="745762" cy="9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ED1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 sz="22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 sz="22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8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958362" y="1125414"/>
            <a:ext cx="10395438" cy="507536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21333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967740" y="396240"/>
            <a:ext cx="5020310" cy="277661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0"/>
          </p:nvPr>
        </p:nvSpPr>
        <p:spPr>
          <a:xfrm>
            <a:off x="6223953" y="396240"/>
            <a:ext cx="5020310" cy="277661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1"/>
          </p:nvPr>
        </p:nvSpPr>
        <p:spPr>
          <a:xfrm>
            <a:off x="967740" y="3429000"/>
            <a:ext cx="5020310" cy="277661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2"/>
          </p:nvPr>
        </p:nvSpPr>
        <p:spPr>
          <a:xfrm>
            <a:off x="6223953" y="3429000"/>
            <a:ext cx="5020310" cy="277661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9509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67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823652" cy="128016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737360"/>
            <a:ext cx="3823652" cy="6583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 b="0" i="0">
                <a:latin typeface="Stratum1 Light" charset="0"/>
                <a:ea typeface="Stratum1 Light" charset="0"/>
                <a:cs typeface="Stratum1 Light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39789" y="2506661"/>
            <a:ext cx="3823652" cy="3473515"/>
          </a:xfrm>
        </p:spPr>
        <p:txBody>
          <a:bodyPr/>
          <a:lstStyle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4899660" y="0"/>
            <a:ext cx="729234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9397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3" y="3375102"/>
            <a:ext cx="10515600" cy="656802"/>
          </a:xfrm>
        </p:spPr>
        <p:txBody>
          <a:bodyPr anchor="b">
            <a:noAutofit/>
          </a:bodyPr>
          <a:lstStyle>
            <a:lvl1pPr algn="ctr">
              <a:lnSpc>
                <a:spcPct val="70000"/>
              </a:lnSpc>
              <a:defRPr sz="20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slide - minimal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993" y="4031904"/>
            <a:ext cx="10515600" cy="376545"/>
          </a:xfrm>
        </p:spPr>
        <p:txBody>
          <a:bodyPr>
            <a:normAutofit/>
          </a:bodyPr>
          <a:lstStyle>
            <a:lvl1pPr marL="0" indent="0" algn="ctr">
              <a:buNone/>
              <a:defRPr sz="1000" baseline="0">
                <a:solidFill>
                  <a:srgbClr val="ED194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SUB-title of presentation  | 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09" y="2400361"/>
            <a:ext cx="1085207" cy="139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0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92540" y="5452957"/>
            <a:ext cx="10515600" cy="606430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rgbClr val="ED194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SUB-title of presentation  |  date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2763412"/>
            <a:ext cx="9570304" cy="2852737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SLIDE - BIGGER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51" y="188152"/>
            <a:ext cx="897522" cy="11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92540" y="5452957"/>
            <a:ext cx="10515600" cy="606430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rgbClr val="ED194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SUB-title of presentation  |  date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2763412"/>
            <a:ext cx="9570304" cy="2852737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SLIDE - BIGGER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51" y="188152"/>
            <a:ext cx="897522" cy="11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62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 sz="3200" b="0" i="0">
                <a:latin typeface="National Light" charset="0"/>
                <a:ea typeface="National Light" charset="0"/>
                <a:cs typeface="National Light" charset="0"/>
              </a:defRPr>
            </a:lvl2pPr>
            <a:lvl3pPr>
              <a:defRPr sz="2000" b="0" i="0">
                <a:latin typeface="National Light" charset="0"/>
                <a:ea typeface="National Light" charset="0"/>
                <a:cs typeface="National Light" charset="0"/>
              </a:defRPr>
            </a:lvl3pPr>
            <a:lvl4pPr>
              <a:defRPr sz="1600" b="0" i="0">
                <a:latin typeface="National Light" charset="0"/>
                <a:ea typeface="National Light" charset="0"/>
                <a:cs typeface="National Light" charset="0"/>
              </a:defRPr>
            </a:lvl4pPr>
            <a:lvl5pPr>
              <a:defRPr sz="1400" b="0" i="0">
                <a:latin typeface="National Light" charset="0"/>
                <a:ea typeface="National Light" charset="0"/>
                <a:cs typeface="National Light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  <a:r>
              <a:rPr lang="mr-IN" dirty="0"/>
              <a:t>–</a:t>
            </a:r>
            <a:r>
              <a:rPr lang="en-US" dirty="0"/>
              <a:t> toggle through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77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1" y="1690752"/>
            <a:ext cx="10458132" cy="2852737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993" y="4378452"/>
            <a:ext cx="781088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D194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86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ED1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1" y="1690752"/>
            <a:ext cx="10458132" cy="2852737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993" y="4378452"/>
            <a:ext cx="781088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35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1" y="1690752"/>
            <a:ext cx="10458132" cy="2852737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600">
                <a:solidFill>
                  <a:srgbClr val="ED194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993" y="4378452"/>
            <a:ext cx="781088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8" y="231450"/>
            <a:ext cx="745762" cy="9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36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3429000"/>
            <a:ext cx="5934808" cy="1874519"/>
          </a:xfrm>
          <a:solidFill>
            <a:schemeClr val="tx1"/>
          </a:solidFill>
        </p:spPr>
        <p:txBody>
          <a:bodyPr lIns="144000" tIns="288000" anchor="t">
            <a:noAutofit/>
          </a:bodyPr>
          <a:lstStyle>
            <a:lvl1pPr marL="720000">
              <a:lnSpc>
                <a:spcPct val="70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on an </a:t>
            </a:r>
            <a:r>
              <a:rPr lang="en-US" dirty="0"/>
              <a:t>image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57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9880" y="2112670"/>
            <a:ext cx="9272239" cy="3403466"/>
          </a:xfrm>
        </p:spPr>
        <p:txBody>
          <a:bodyPr/>
          <a:lstStyle>
            <a:lvl1pPr>
              <a:defRPr lang="en-US" sz="4400" b="1" i="0" kern="1200" cap="all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Stratum2 Black" charset="0"/>
                <a:ea typeface="Stratum2 Black" charset="0"/>
                <a:cs typeface="Stratum2 Black" charset="0"/>
              </a:defRPr>
            </a:lvl1pPr>
          </a:lstStyle>
          <a:p>
            <a:r>
              <a:rPr lang="en-US" dirty="0"/>
              <a:t>Click to edit Master </a:t>
            </a:r>
            <a:r>
              <a:rPr lang="mr-IN" dirty="0"/>
              <a:t>–</a:t>
            </a:r>
            <a:r>
              <a:rPr lang="en-US" dirty="0"/>
              <a:t> longer statement to go here. Can mix black and light weights of Stratum in uppercase. Or National font in </a:t>
            </a:r>
            <a:r>
              <a:rPr lang="en-US" dirty="0" err="1"/>
              <a:t>Titlecase</a:t>
            </a:r>
            <a:endParaRPr lang="en-US" b="0" i="0" dirty="0">
              <a:latin typeface="Stratum2 Light" charset="0"/>
              <a:ea typeface="Stratum2 Light" charset="0"/>
              <a:cs typeface="Stratum2 Light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38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06063" cy="4375150"/>
          </a:xfrm>
        </p:spPr>
        <p:txBody>
          <a:bodyPr/>
          <a:lstStyle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30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194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" y="371475"/>
            <a:ext cx="384241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0" y="231450"/>
            <a:ext cx="745757" cy="9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7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" y="371475"/>
            <a:ext cx="384241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8" y="231450"/>
            <a:ext cx="745762" cy="9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04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ED1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2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9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  <a:lvl2pPr>
              <a:defRPr sz="3200" b="0" i="0">
                <a:latin typeface="National Light" charset="0"/>
                <a:ea typeface="National Light" charset="0"/>
                <a:cs typeface="National Light" charset="0"/>
              </a:defRPr>
            </a:lvl2pPr>
            <a:lvl3pPr>
              <a:defRPr sz="2000" b="0" i="0">
                <a:latin typeface="National Light" charset="0"/>
                <a:ea typeface="National Light" charset="0"/>
                <a:cs typeface="National Light" charset="0"/>
              </a:defRPr>
            </a:lvl3pPr>
            <a:lvl4pPr>
              <a:defRPr sz="1600" b="0" i="0">
                <a:latin typeface="National Light" charset="0"/>
                <a:ea typeface="National Light" charset="0"/>
                <a:cs typeface="National Light" charset="0"/>
              </a:defRPr>
            </a:lvl4pPr>
            <a:lvl5pPr>
              <a:defRPr sz="1400" b="0" i="0">
                <a:latin typeface="National Light" charset="0"/>
                <a:ea typeface="National Light" charset="0"/>
                <a:cs typeface="National Light" charset="0"/>
              </a:defRPr>
            </a:lvl5pPr>
          </a:lstStyle>
          <a:p>
            <a:pPr lvl="0"/>
            <a:r>
              <a:rPr lang="en-US" dirty="0"/>
              <a:t>Click to edit Master text styles </a:t>
            </a:r>
            <a:r>
              <a:rPr lang="mr-IN" dirty="0"/>
              <a:t>–</a:t>
            </a:r>
            <a:r>
              <a:rPr lang="en-US" dirty="0"/>
              <a:t> toggle through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2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 sz="22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 sz="2200"/>
            </a:lvl2pPr>
            <a:lvl3pPr>
              <a:lnSpc>
                <a:spcPct val="110000"/>
              </a:lnSpc>
              <a:defRPr sz="1800"/>
            </a:lvl3pPr>
            <a:lvl4pPr>
              <a:lnSpc>
                <a:spcPct val="110000"/>
              </a:lnSpc>
              <a:defRPr sz="1400"/>
            </a:lvl4pPr>
            <a:lvl5pPr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81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958362" y="1125414"/>
            <a:ext cx="10395438" cy="507536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8253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967740" y="396240"/>
            <a:ext cx="5020310" cy="277661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0"/>
          </p:nvPr>
        </p:nvSpPr>
        <p:spPr>
          <a:xfrm>
            <a:off x="6223953" y="396240"/>
            <a:ext cx="5020310" cy="277661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1"/>
          </p:nvPr>
        </p:nvSpPr>
        <p:spPr>
          <a:xfrm>
            <a:off x="967740" y="3429000"/>
            <a:ext cx="5020310" cy="277661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2"/>
          </p:nvPr>
        </p:nvSpPr>
        <p:spPr>
          <a:xfrm>
            <a:off x="6223953" y="3429000"/>
            <a:ext cx="5020310" cy="2776611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6382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27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823652" cy="128016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737360"/>
            <a:ext cx="3823652" cy="6583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 b="0" i="0">
                <a:latin typeface="Stratum1 Light" charset="0"/>
                <a:ea typeface="Stratum1 Light" charset="0"/>
                <a:cs typeface="Stratum1 Light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39789" y="2506661"/>
            <a:ext cx="3823652" cy="3473515"/>
          </a:xfrm>
        </p:spPr>
        <p:txBody>
          <a:bodyPr/>
          <a:lstStyle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4899660" y="0"/>
            <a:ext cx="729234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1559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92EE-178D-D44A-870F-57D67FB8F349}" type="datetimeFigureOut">
              <a:rPr lang="en-US" smtClean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E79A-5D18-CF43-8110-BF47FB9F1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3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1" y="1690752"/>
            <a:ext cx="10458132" cy="2852737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993" y="4378452"/>
            <a:ext cx="781088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ED194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4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solidFill>
          <a:srgbClr val="ED1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1" y="1690752"/>
            <a:ext cx="10458132" cy="2852737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993" y="4378452"/>
            <a:ext cx="781088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3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31" y="1690752"/>
            <a:ext cx="10458132" cy="2852737"/>
          </a:xfrm>
        </p:spPr>
        <p:txBody>
          <a:bodyPr anchor="b">
            <a:noAutofit/>
          </a:bodyPr>
          <a:lstStyle>
            <a:lvl1pPr>
              <a:lnSpc>
                <a:spcPct val="70000"/>
              </a:lnSpc>
              <a:defRPr sz="9600">
                <a:solidFill>
                  <a:srgbClr val="ED194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0993" y="4378452"/>
            <a:ext cx="7810882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sub-title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8" y="231450"/>
            <a:ext cx="745762" cy="9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9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3429000"/>
            <a:ext cx="5934808" cy="1874519"/>
          </a:xfrm>
          <a:solidFill>
            <a:schemeClr val="tx1"/>
          </a:solidFill>
        </p:spPr>
        <p:txBody>
          <a:bodyPr lIns="144000" tIns="288000" anchor="t">
            <a:noAutofit/>
          </a:bodyPr>
          <a:lstStyle>
            <a:lvl1pPr marL="720000">
              <a:lnSpc>
                <a:spcPct val="70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on an </a:t>
            </a:r>
            <a:r>
              <a:rPr lang="en-US" dirty="0"/>
              <a:t>image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9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9880" y="2112670"/>
            <a:ext cx="9272239" cy="3403466"/>
          </a:xfrm>
        </p:spPr>
        <p:txBody>
          <a:bodyPr/>
          <a:lstStyle>
            <a:lvl1pPr>
              <a:defRPr lang="en-US" sz="4400" b="1" i="0" kern="1200" cap="all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Stratum2 Black" charset="0"/>
                <a:ea typeface="Stratum2 Black" charset="0"/>
                <a:cs typeface="Stratum2 Black" charset="0"/>
              </a:defRPr>
            </a:lvl1pPr>
          </a:lstStyle>
          <a:p>
            <a:r>
              <a:rPr lang="en-US" dirty="0"/>
              <a:t>Click to edit Master </a:t>
            </a:r>
            <a:r>
              <a:rPr lang="mr-IN" dirty="0"/>
              <a:t>–</a:t>
            </a:r>
            <a:r>
              <a:rPr lang="en-US" dirty="0"/>
              <a:t> longer statement to go here. Can mix black and light weights of Stratum in uppercase. Or National font in </a:t>
            </a:r>
            <a:r>
              <a:rPr lang="en-US" dirty="0" err="1"/>
              <a:t>Titlecase</a:t>
            </a:r>
            <a:endParaRPr lang="en-US" b="0" i="0" dirty="0">
              <a:latin typeface="Stratum2 Light" charset="0"/>
              <a:ea typeface="Stratum2 Light" charset="0"/>
              <a:cs typeface="Stratum2 Light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06063" cy="4375150"/>
          </a:xfrm>
        </p:spPr>
        <p:txBody>
          <a:bodyPr/>
          <a:lstStyle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769352" y="6356352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41551" y="6356352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50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NUL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7421"/>
            <a:ext cx="1040606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06063" cy="437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SUB-title styles </a:t>
            </a:r>
            <a:r>
              <a:rPr lang="mr-IN" dirty="0"/>
              <a:t>–</a:t>
            </a:r>
            <a:r>
              <a:rPr lang="en-US" dirty="0"/>
              <a:t> toggle through styles</a:t>
            </a:r>
          </a:p>
          <a:p>
            <a:pPr lvl="1"/>
            <a:r>
              <a:rPr lang="en-US" dirty="0"/>
              <a:t>Second level </a:t>
            </a:r>
            <a:r>
              <a:rPr lang="mr-IN" dirty="0"/>
              <a:t>–</a:t>
            </a:r>
            <a:r>
              <a:rPr lang="en-US" dirty="0"/>
              <a:t> for hero statements</a:t>
            </a:r>
          </a:p>
          <a:p>
            <a:pPr lvl="2"/>
            <a:r>
              <a:rPr lang="en-US" dirty="0"/>
              <a:t>Third level </a:t>
            </a:r>
            <a:r>
              <a:rPr lang="mr-IN" dirty="0"/>
              <a:t>–</a:t>
            </a:r>
            <a:r>
              <a:rPr lang="en-US" dirty="0"/>
              <a:t> for body copy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96200" y="6424086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135" y="6424086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C4B270-5E4B-45E5-A502-AC235DD00AC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0" y="513302"/>
            <a:ext cx="384241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7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1">
              <a:lumMod val="85000"/>
              <a:lumOff val="15000"/>
            </a:schemeClr>
          </a:solidFill>
          <a:latin typeface="Stratum2 Black" charset="0"/>
          <a:ea typeface="Stratum1" charset="0"/>
          <a:cs typeface="Stratum1" charset="0"/>
        </a:defRPr>
      </a:lvl1pPr>
    </p:titleStyle>
    <p:bodyStyle>
      <a:lvl1pPr marL="3600" indent="0" algn="l" defTabSz="914354" rtl="0" eaLnBrk="1" latinLnBrk="0" hangingPunct="1">
        <a:lnSpc>
          <a:spcPct val="110000"/>
        </a:lnSpc>
        <a:spcBef>
          <a:spcPts val="1000"/>
        </a:spcBef>
        <a:buFontTx/>
        <a:buNone/>
        <a:defRPr sz="2000" b="1" i="0" kern="1200" cap="all" baseline="0">
          <a:solidFill>
            <a:schemeClr val="tx1">
              <a:lumMod val="85000"/>
              <a:lumOff val="15000"/>
            </a:schemeClr>
          </a:solidFill>
          <a:latin typeface="Stratum2 Black" charset="0"/>
          <a:ea typeface="Stratum2 Black" charset="0"/>
          <a:cs typeface="Stratum2 Black" charset="0"/>
        </a:defRPr>
      </a:lvl1pPr>
      <a:lvl2pPr marL="3600" indent="0" algn="l" defTabSz="914354" rtl="0" eaLnBrk="1" latinLnBrk="0" hangingPunct="1">
        <a:lnSpc>
          <a:spcPct val="110000"/>
        </a:lnSpc>
        <a:spcBef>
          <a:spcPts val="500"/>
        </a:spcBef>
        <a:buFontTx/>
        <a:buNone/>
        <a:defRPr sz="3200" b="0" i="0" kern="1200" baseline="0">
          <a:solidFill>
            <a:schemeClr val="tx1">
              <a:lumMod val="85000"/>
              <a:lumOff val="15000"/>
            </a:schemeClr>
          </a:solidFill>
          <a:latin typeface="National Light" charset="0"/>
          <a:ea typeface="National Light" charset="0"/>
          <a:cs typeface="National Light" charset="0"/>
        </a:defRPr>
      </a:lvl2pPr>
      <a:lvl3pPr marL="3600" indent="0" algn="l" defTabSz="914354" rtl="0" eaLnBrk="1" latinLnBrk="0" hangingPunct="1">
        <a:lnSpc>
          <a:spcPct val="110000"/>
        </a:lnSpc>
        <a:spcBef>
          <a:spcPts val="500"/>
        </a:spcBef>
        <a:buFontTx/>
        <a:buNone/>
        <a:defRPr sz="2000" b="0" i="0" kern="1200">
          <a:solidFill>
            <a:schemeClr val="tx1">
              <a:lumMod val="85000"/>
              <a:lumOff val="15000"/>
            </a:schemeClr>
          </a:solidFill>
          <a:latin typeface="National Light" charset="0"/>
          <a:ea typeface="National Light" charset="0"/>
          <a:cs typeface="National Light" charset="0"/>
        </a:defRPr>
      </a:lvl3pPr>
      <a:lvl4pPr marL="3600" indent="0" algn="l" defTabSz="914354" rtl="0" eaLnBrk="1" latinLnBrk="0" hangingPunct="1">
        <a:lnSpc>
          <a:spcPct val="110000"/>
        </a:lnSpc>
        <a:spcBef>
          <a:spcPts val="500"/>
        </a:spcBef>
        <a:buFontTx/>
        <a:buNone/>
        <a:defRPr sz="1600" b="0" i="0" kern="1200">
          <a:solidFill>
            <a:schemeClr val="tx1">
              <a:lumMod val="85000"/>
              <a:lumOff val="15000"/>
            </a:schemeClr>
          </a:solidFill>
          <a:latin typeface="National Light" charset="0"/>
          <a:ea typeface="National Light" charset="0"/>
          <a:cs typeface="National Light" charset="0"/>
        </a:defRPr>
      </a:lvl4pPr>
      <a:lvl5pPr marL="3600" indent="0" algn="l" defTabSz="914354" rtl="0" eaLnBrk="1" latinLnBrk="0" hangingPunct="1">
        <a:lnSpc>
          <a:spcPct val="110000"/>
        </a:lnSpc>
        <a:spcBef>
          <a:spcPts val="500"/>
        </a:spcBef>
        <a:buFontTx/>
        <a:buNone/>
        <a:defRPr sz="1400" b="0" i="0" kern="1200">
          <a:solidFill>
            <a:schemeClr val="tx1">
              <a:lumMod val="85000"/>
              <a:lumOff val="15000"/>
            </a:schemeClr>
          </a:solidFill>
          <a:latin typeface="National Light" charset="0"/>
          <a:ea typeface="National Light" charset="0"/>
          <a:cs typeface="National Light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97">
          <p15:clr>
            <a:srgbClr val="F26B43"/>
          </p15:clr>
        </p15:guide>
        <p15:guide id="4" pos="7083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2207">
          <p15:clr>
            <a:srgbClr val="F26B43"/>
          </p15:clr>
        </p15:guide>
        <p15:guide id="7" pos="5450">
          <p15:clr>
            <a:srgbClr val="F26B43"/>
          </p15:clr>
        </p15:guide>
        <p15:guide id="8" orient="horz" pos="32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7421"/>
            <a:ext cx="1040606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06063" cy="437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SUB-title styles </a:t>
            </a:r>
            <a:r>
              <a:rPr lang="mr-IN" dirty="0"/>
              <a:t>–</a:t>
            </a:r>
            <a:r>
              <a:rPr lang="en-US" dirty="0"/>
              <a:t> toggle through styles</a:t>
            </a:r>
          </a:p>
          <a:p>
            <a:pPr lvl="1"/>
            <a:r>
              <a:rPr lang="en-US" dirty="0"/>
              <a:t>Second level </a:t>
            </a:r>
            <a:r>
              <a:rPr lang="mr-IN" dirty="0"/>
              <a:t>–</a:t>
            </a:r>
            <a:r>
              <a:rPr lang="en-US" dirty="0"/>
              <a:t> for hero statements</a:t>
            </a:r>
          </a:p>
          <a:p>
            <a:pPr lvl="2"/>
            <a:r>
              <a:rPr lang="en-US" dirty="0"/>
              <a:t>Third level </a:t>
            </a:r>
            <a:r>
              <a:rPr lang="mr-IN" dirty="0"/>
              <a:t>–</a:t>
            </a:r>
            <a:r>
              <a:rPr lang="en-US" dirty="0"/>
              <a:t> for body copy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" y="414773"/>
            <a:ext cx="384241" cy="59690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696200" y="6424086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2135" y="6424086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National Book" charset="0"/>
                <a:ea typeface="National Book" charset="0"/>
                <a:cs typeface="National Book" charset="0"/>
              </a:defRPr>
            </a:lvl1pPr>
          </a:lstStyle>
          <a:p>
            <a:fld id="{7EA01668-6048-4142-8A17-F6C2DEBD6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354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1">
              <a:lumMod val="85000"/>
              <a:lumOff val="15000"/>
            </a:schemeClr>
          </a:solidFill>
          <a:latin typeface="Stratum2 Black" charset="0"/>
          <a:ea typeface="Stratum1" charset="0"/>
          <a:cs typeface="Stratum1" charset="0"/>
        </a:defRPr>
      </a:lvl1pPr>
    </p:titleStyle>
    <p:bodyStyle>
      <a:lvl1pPr marL="3600" indent="0" algn="l" defTabSz="914354" rtl="0" eaLnBrk="1" latinLnBrk="0" hangingPunct="1">
        <a:lnSpc>
          <a:spcPct val="110000"/>
        </a:lnSpc>
        <a:spcBef>
          <a:spcPts val="1000"/>
        </a:spcBef>
        <a:buFontTx/>
        <a:buNone/>
        <a:defRPr sz="2000" b="1" i="0" kern="1200" cap="all" baseline="0">
          <a:solidFill>
            <a:schemeClr val="tx1">
              <a:lumMod val="85000"/>
              <a:lumOff val="15000"/>
            </a:schemeClr>
          </a:solidFill>
          <a:latin typeface="Stratum2 Black" charset="0"/>
          <a:ea typeface="Stratum2 Black" charset="0"/>
          <a:cs typeface="Stratum2 Black" charset="0"/>
        </a:defRPr>
      </a:lvl1pPr>
      <a:lvl2pPr marL="3600" indent="0" algn="l" defTabSz="914354" rtl="0" eaLnBrk="1" latinLnBrk="0" hangingPunct="1">
        <a:lnSpc>
          <a:spcPct val="110000"/>
        </a:lnSpc>
        <a:spcBef>
          <a:spcPts val="500"/>
        </a:spcBef>
        <a:buFontTx/>
        <a:buNone/>
        <a:defRPr sz="3200" b="0" i="0" kern="1200" baseline="0">
          <a:solidFill>
            <a:schemeClr val="tx1">
              <a:lumMod val="85000"/>
              <a:lumOff val="15000"/>
            </a:schemeClr>
          </a:solidFill>
          <a:latin typeface="National Light" charset="0"/>
          <a:ea typeface="National Light" charset="0"/>
          <a:cs typeface="National Light" charset="0"/>
        </a:defRPr>
      </a:lvl2pPr>
      <a:lvl3pPr marL="3600" indent="0" algn="l" defTabSz="914354" rtl="0" eaLnBrk="1" latinLnBrk="0" hangingPunct="1">
        <a:lnSpc>
          <a:spcPct val="110000"/>
        </a:lnSpc>
        <a:spcBef>
          <a:spcPts val="500"/>
        </a:spcBef>
        <a:buFontTx/>
        <a:buNone/>
        <a:defRPr sz="2000" b="0" i="0" kern="1200">
          <a:solidFill>
            <a:schemeClr val="tx1">
              <a:lumMod val="85000"/>
              <a:lumOff val="15000"/>
            </a:schemeClr>
          </a:solidFill>
          <a:latin typeface="National Light" charset="0"/>
          <a:ea typeface="National Light" charset="0"/>
          <a:cs typeface="National Light" charset="0"/>
        </a:defRPr>
      </a:lvl3pPr>
      <a:lvl4pPr marL="3600" indent="0" algn="l" defTabSz="914354" rtl="0" eaLnBrk="1" latinLnBrk="0" hangingPunct="1">
        <a:lnSpc>
          <a:spcPct val="110000"/>
        </a:lnSpc>
        <a:spcBef>
          <a:spcPts val="500"/>
        </a:spcBef>
        <a:buFontTx/>
        <a:buNone/>
        <a:defRPr sz="1600" b="0" i="0" kern="1200">
          <a:solidFill>
            <a:schemeClr val="tx1">
              <a:lumMod val="85000"/>
              <a:lumOff val="15000"/>
            </a:schemeClr>
          </a:solidFill>
          <a:latin typeface="National Light" charset="0"/>
          <a:ea typeface="National Light" charset="0"/>
          <a:cs typeface="National Light" charset="0"/>
        </a:defRPr>
      </a:lvl4pPr>
      <a:lvl5pPr marL="3600" indent="0" algn="l" defTabSz="914354" rtl="0" eaLnBrk="1" latinLnBrk="0" hangingPunct="1">
        <a:lnSpc>
          <a:spcPct val="110000"/>
        </a:lnSpc>
        <a:spcBef>
          <a:spcPts val="500"/>
        </a:spcBef>
        <a:buFontTx/>
        <a:buNone/>
        <a:defRPr sz="1400" b="0" i="0" kern="1200">
          <a:solidFill>
            <a:schemeClr val="tx1">
              <a:lumMod val="85000"/>
              <a:lumOff val="15000"/>
            </a:schemeClr>
          </a:solidFill>
          <a:latin typeface="National Light" charset="0"/>
          <a:ea typeface="National Light" charset="0"/>
          <a:cs typeface="National Light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97">
          <p15:clr>
            <a:srgbClr val="F26B43"/>
          </p15:clr>
        </p15:guide>
        <p15:guide id="4" pos="7083">
          <p15:clr>
            <a:srgbClr val="F26B43"/>
          </p15:clr>
        </p15:guide>
        <p15:guide id="5" orient="horz" pos="3906">
          <p15:clr>
            <a:srgbClr val="F26B43"/>
          </p15:clr>
        </p15:guide>
        <p15:guide id="6" pos="2207">
          <p15:clr>
            <a:srgbClr val="F26B43"/>
          </p15:clr>
        </p15:guide>
        <p15:guide id="7" pos="5450">
          <p15:clr>
            <a:srgbClr val="F26B43"/>
          </p15:clr>
        </p15:guide>
        <p15:guide id="8" orient="horz" pos="3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233613"/>
            <a:ext cx="12192000" cy="656802"/>
          </a:xfrm>
        </p:spPr>
        <p:txBody>
          <a:bodyPr/>
          <a:lstStyle/>
          <a:p>
            <a:r>
              <a:rPr lang="en-US" sz="3200" dirty="0"/>
              <a:t>Cyber Security Best Practices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736910"/>
            <a:ext cx="12192000" cy="128087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ED0000"/>
                </a:solidFill>
              </a:rPr>
              <a:t>Oct  17, 2018</a:t>
            </a:r>
          </a:p>
          <a:p>
            <a:endParaRPr lang="en-US" sz="2000" dirty="0">
              <a:solidFill>
                <a:srgbClr val="ED0000"/>
              </a:solidFill>
            </a:endParaRPr>
          </a:p>
          <a:p>
            <a:r>
              <a:rPr lang="en-US" sz="2000" dirty="0">
                <a:solidFill>
                  <a:srgbClr val="ED0000"/>
                </a:solidFill>
              </a:rPr>
              <a:t>Presented by: Daryl Craig</a:t>
            </a:r>
          </a:p>
          <a:p>
            <a:r>
              <a:rPr lang="en-US" sz="2000" dirty="0">
                <a:solidFill>
                  <a:srgbClr val="ED0000"/>
                </a:solidFill>
              </a:rPr>
              <a:t>Director, Information Technology</a:t>
            </a:r>
          </a:p>
          <a:p>
            <a:r>
              <a:rPr lang="en-US" sz="2000" dirty="0">
                <a:solidFill>
                  <a:srgbClr val="ED0000"/>
                </a:solidFill>
              </a:rPr>
              <a:t>dcraig@Olympic.ca</a:t>
            </a:r>
          </a:p>
        </p:txBody>
      </p:sp>
    </p:spTree>
    <p:extLst>
      <p:ext uri="{BB962C8B-B14F-4D97-AF65-F5344CB8AC3E}">
        <p14:creationId xmlns:p14="http://schemas.microsoft.com/office/powerpoint/2010/main" val="149525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E62B-67E2-4295-9F7C-E471CD1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Cyber Security - Recommendations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8ED-3312-44BB-A038-8F2C913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6063" cy="4840036"/>
          </a:xfrm>
        </p:spPr>
        <p:txBody>
          <a:bodyPr>
            <a:normAutofit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Have a Password Policy (Free/Time)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Require complex password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Passwords should change every 90 days 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Do </a:t>
            </a: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not allow the last 5 passwords to be used again </a:t>
            </a:r>
            <a:endParaRPr lang="en-US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2857374" lvl="5" indent="-342900">
              <a:buFont typeface="Arial" panose="020B0604020202020204" pitchFamily="34" charset="0"/>
              <a:buChar char="•"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lvl="4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Ensure contractors PCs, Systems adhere to the same or have stricter Cyber Security as your organization requires (Free/Time)</a:t>
            </a:r>
          </a:p>
          <a:p>
            <a:pPr lvl="4"/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2F8F-E73E-4777-8089-15DC897E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M:\Marketing\2. BRAND\1. LOGOS\2. TEAM Mark\Non Verbal\JPG\TEAM_CMYK.jpg">
            <a:extLst>
              <a:ext uri="{FF2B5EF4-FFF2-40B4-BE49-F238E27FC236}">
                <a16:creationId xmlns:a16="http://schemas.microsoft.com/office/drawing/2014/main" id="{9337A480-285C-4525-8EC7-6CC6EF46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223528" y="308153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0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E62B-67E2-4295-9F7C-E471CD1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Cyber Security – Other Recommendations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8ED-3312-44BB-A038-8F2C913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68" y="2364640"/>
            <a:ext cx="10406063" cy="4840036"/>
          </a:xfrm>
        </p:spPr>
        <p:txBody>
          <a:bodyPr>
            <a:normAutofit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endParaRPr lang="en-US" sz="2400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Cyber Security Audit (Can be costly)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Cyber Liability Insurance (Extra cost can be reasonable)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Limit Rights to just enough for each staff member (Requires advanced IT knowledge)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sz="2400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Have an IT acceptable use and Incident Response Policy (Time)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2F8F-E73E-4777-8089-15DC897E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M:\Marketing\2. BRAND\1. LOGOS\2. TEAM Mark\Non Verbal\JPG\TEAM_CMYK.jpg">
            <a:extLst>
              <a:ext uri="{FF2B5EF4-FFF2-40B4-BE49-F238E27FC236}">
                <a16:creationId xmlns:a16="http://schemas.microsoft.com/office/drawing/2014/main" id="{8119100A-6B68-41DA-8D53-3F3B043A4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160895" y="394780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2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r="17469"/>
          <a:stretch/>
        </p:blipFill>
        <p:spPr>
          <a:xfrm>
            <a:off x="0" y="0"/>
            <a:ext cx="12192000" cy="6866848"/>
          </a:xfrm>
          <a:prstGeom prst="rect">
            <a:avLst/>
          </a:prstGeom>
        </p:spPr>
      </p:pic>
      <p:sp>
        <p:nvSpPr>
          <p:cNvPr id="4" name="Shape 396"/>
          <p:cNvSpPr txBox="1">
            <a:spLocks/>
          </p:cNvSpPr>
          <p:nvPr/>
        </p:nvSpPr>
        <p:spPr>
          <a:xfrm>
            <a:off x="2579528" y="3223119"/>
            <a:ext cx="6734363" cy="1183856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600" indent="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Stratum2 Black" charset="0"/>
                <a:ea typeface="Stratum2 Black" charset="0"/>
                <a:cs typeface="Stratum2 Black" charset="0"/>
              </a:defRPr>
            </a:lvl1pPr>
            <a:lvl2pPr marL="3600" indent="0" algn="l" defTabSz="914354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32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National Light" charset="0"/>
                <a:ea typeface="National Light" charset="0"/>
                <a:cs typeface="National Light" charset="0"/>
              </a:defRPr>
            </a:lvl2pPr>
            <a:lvl3pPr marL="3600" indent="0" algn="l" defTabSz="914354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National Light" charset="0"/>
                <a:ea typeface="National Light" charset="0"/>
                <a:cs typeface="National Light" charset="0"/>
              </a:defRPr>
            </a:lvl3pPr>
            <a:lvl4pPr marL="3600" indent="0" algn="l" defTabSz="914354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National Light" charset="0"/>
                <a:ea typeface="National Light" charset="0"/>
                <a:cs typeface="National Light" charset="0"/>
              </a:defRPr>
            </a:lvl4pPr>
            <a:lvl5pPr marL="3600" indent="0" algn="l" defTabSz="914354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National Light" charset="0"/>
                <a:ea typeface="National Light" charset="0"/>
                <a:cs typeface="National Light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200" b="1" i="0" u="none" strike="noStrike" kern="1700" cap="all" spc="70" normalizeH="0" baseline="0" noProof="0" dirty="0">
              <a:ln>
                <a:noFill/>
              </a:ln>
              <a:solidFill>
                <a:srgbClr val="ED1941"/>
              </a:solidFill>
              <a:effectLst/>
              <a:uLnTx/>
              <a:uFillTx/>
              <a:latin typeface="Stratum1 Black" panose="020B0506030000020004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700" cap="all" spc="70" normalizeH="0" baseline="0" noProof="0" dirty="0">
              <a:ln>
                <a:noFill/>
              </a:ln>
              <a:solidFill>
                <a:srgbClr val="ED1941"/>
              </a:solidFill>
              <a:effectLst/>
              <a:uLnTx/>
              <a:uFillTx/>
              <a:latin typeface="Stratum1 Black" panose="020B05060300000200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3C22EC-F235-4A29-87A8-2DF0E6F9FF89}"/>
              </a:ext>
            </a:extLst>
          </p:cNvPr>
          <p:cNvSpPr/>
          <p:nvPr/>
        </p:nvSpPr>
        <p:spPr>
          <a:xfrm>
            <a:off x="3717092" y="1252156"/>
            <a:ext cx="39340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700" cap="none" spc="70" normalizeH="0" baseline="0" noProof="0" dirty="0">
                <a:ln>
                  <a:noFill/>
                </a:ln>
                <a:solidFill>
                  <a:srgbClr val="ED1941"/>
                </a:solidFill>
                <a:effectLst/>
                <a:uLnTx/>
                <a:uFillTx/>
                <a:latin typeface="Stratum1 Black" panose="020B0506030000020004" pitchFamily="34" charset="0"/>
                <a:ea typeface="Proxima Nova"/>
                <a:cs typeface="Proxima Nova"/>
                <a:sym typeface="Proxima Nova"/>
              </a:rPr>
              <a:t> </a:t>
            </a:r>
            <a:r>
              <a:rPr lang="en-CA" sz="6600" kern="1700" spc="70" dirty="0">
                <a:solidFill>
                  <a:srgbClr val="ED1941"/>
                </a:solidFill>
                <a:latin typeface="Stratum1 Black" panose="020B0506030000020004" pitchFamily="34" charset="0"/>
                <a:ea typeface="Proxima Nova"/>
                <a:cs typeface="Proxima Nova"/>
                <a:sym typeface="Proxima Nova"/>
              </a:rPr>
              <a:t>Questions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r="17469"/>
          <a:stretch/>
        </p:blipFill>
        <p:spPr>
          <a:xfrm>
            <a:off x="0" y="0"/>
            <a:ext cx="12192000" cy="6866848"/>
          </a:xfrm>
          <a:prstGeom prst="rect">
            <a:avLst/>
          </a:prstGeom>
        </p:spPr>
      </p:pic>
      <p:sp>
        <p:nvSpPr>
          <p:cNvPr id="4" name="Shape 396"/>
          <p:cNvSpPr txBox="1">
            <a:spLocks/>
          </p:cNvSpPr>
          <p:nvPr/>
        </p:nvSpPr>
        <p:spPr>
          <a:xfrm>
            <a:off x="2579528" y="3223119"/>
            <a:ext cx="6734363" cy="1183856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3600" indent="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buFontTx/>
              <a:buNone/>
              <a:defRPr sz="20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Stratum2 Black" charset="0"/>
                <a:ea typeface="Stratum2 Black" charset="0"/>
                <a:cs typeface="Stratum2 Black" charset="0"/>
              </a:defRPr>
            </a:lvl1pPr>
            <a:lvl2pPr marL="3600" indent="0" algn="l" defTabSz="914354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32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National Light" charset="0"/>
                <a:ea typeface="National Light" charset="0"/>
                <a:cs typeface="National Light" charset="0"/>
              </a:defRPr>
            </a:lvl2pPr>
            <a:lvl3pPr marL="3600" indent="0" algn="l" defTabSz="914354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National Light" charset="0"/>
                <a:ea typeface="National Light" charset="0"/>
                <a:cs typeface="National Light" charset="0"/>
              </a:defRPr>
            </a:lvl3pPr>
            <a:lvl4pPr marL="3600" indent="0" algn="l" defTabSz="914354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National Light" charset="0"/>
                <a:ea typeface="National Light" charset="0"/>
                <a:cs typeface="National Light" charset="0"/>
              </a:defRPr>
            </a:lvl4pPr>
            <a:lvl5pPr marL="3600" indent="0" algn="l" defTabSz="914354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National Light" charset="0"/>
                <a:ea typeface="National Light" charset="0"/>
                <a:cs typeface="National Light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7200" b="1" i="0" u="none" strike="noStrike" kern="1700" cap="all" spc="70" normalizeH="0" baseline="0" noProof="0" dirty="0">
              <a:ln>
                <a:noFill/>
              </a:ln>
              <a:solidFill>
                <a:srgbClr val="ED1941"/>
              </a:solidFill>
              <a:effectLst/>
              <a:uLnTx/>
              <a:uFillTx/>
              <a:latin typeface="Stratum1 Black" panose="020B0506030000020004" pitchFamily="34" charset="0"/>
              <a:ea typeface="Proxima Nova"/>
              <a:cs typeface="Proxima Nova"/>
              <a:sym typeface="Proxima Nova"/>
            </a:endParaRPr>
          </a:p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700" cap="all" spc="70" normalizeH="0" baseline="0" noProof="0" dirty="0">
                <a:ln>
                  <a:noFill/>
                </a:ln>
                <a:solidFill>
                  <a:srgbClr val="ED1941"/>
                </a:solidFill>
                <a:effectLst/>
                <a:uLnTx/>
                <a:uFillTx/>
                <a:latin typeface="Stratum1 Black" panose="020B0506030000020004" pitchFamily="34" charset="0"/>
                <a:ea typeface="Proxima Nova"/>
                <a:cs typeface="Proxima Nova"/>
                <a:sym typeface="Proxima Nova"/>
              </a:rPr>
              <a:t>MERCI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3C22EC-F235-4A29-87A8-2DF0E6F9FF89}"/>
              </a:ext>
            </a:extLst>
          </p:cNvPr>
          <p:cNvSpPr/>
          <p:nvPr/>
        </p:nvSpPr>
        <p:spPr>
          <a:xfrm>
            <a:off x="3717092" y="1252156"/>
            <a:ext cx="44592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700" cap="none" spc="70" normalizeH="0" baseline="0" noProof="0" dirty="0">
                <a:ln>
                  <a:noFill/>
                </a:ln>
                <a:solidFill>
                  <a:srgbClr val="ED1941"/>
                </a:solidFill>
                <a:effectLst/>
                <a:uLnTx/>
                <a:uFillTx/>
                <a:latin typeface="Stratum1 Black" panose="020B0506030000020004" pitchFamily="34" charset="0"/>
                <a:ea typeface="Proxima Nova"/>
                <a:cs typeface="Proxima Nova"/>
                <a:sym typeface="Proxima Nova"/>
              </a:rPr>
              <a:t> </a:t>
            </a:r>
            <a:r>
              <a:rPr kumimoji="0" lang="en-CA" sz="6600" b="0" i="0" u="none" strike="noStrike" kern="1700" cap="none" spc="70" normalizeH="0" baseline="0" noProof="0" dirty="0">
                <a:ln>
                  <a:noFill/>
                </a:ln>
                <a:solidFill>
                  <a:srgbClr val="ED1941"/>
                </a:solidFill>
                <a:effectLst/>
                <a:uLnTx/>
                <a:uFillTx/>
                <a:latin typeface="Stratum1 Black" panose="020B0506030000020004" pitchFamily="34" charset="0"/>
                <a:ea typeface="Proxima Nova"/>
                <a:cs typeface="Proxima Nova"/>
                <a:sym typeface="Proxima Nova"/>
              </a:rPr>
              <a:t>THANK YOU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6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E62B-67E2-4295-9F7C-E471CD1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Cyber Security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8ED-3312-44BB-A038-8F2C913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3259"/>
            <a:ext cx="10406063" cy="4840036"/>
          </a:xfrm>
        </p:spPr>
        <p:txBody>
          <a:bodyPr>
            <a:normAutofit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tx1"/>
                </a:solidFill>
              </a:rPr>
              <a:t>Current Cyber Security environment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CA" sz="3600" dirty="0"/>
              <a:t>Who are the Major players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CA" sz="3600" dirty="0"/>
              <a:t>Cyber Security – Recommendations for not for profit organizations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CA" sz="3600" dirty="0"/>
              <a:t>Questions &amp; answers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2F8F-E73E-4777-8089-15DC897E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M:\Marketing\2. BRAND\1. LOGOS\2. TEAM Mark\Non Verbal\JPG\TEAM_CMYK.jpg">
            <a:extLst>
              <a:ext uri="{FF2B5EF4-FFF2-40B4-BE49-F238E27FC236}">
                <a16:creationId xmlns:a16="http://schemas.microsoft.com/office/drawing/2014/main" id="{FCD2965D-58D9-48D3-A80E-35C842F3A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241551" y="316469"/>
            <a:ext cx="589876" cy="88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72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9653-048A-4AC0-8D16-31484C16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Current Cyber Security environment</a:t>
            </a:r>
            <a:br>
              <a:rPr lang="en-CA" dirty="0">
                <a:solidFill>
                  <a:schemeClr val="tx1"/>
                </a:solidFill>
              </a:rPr>
            </a:b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49923-8E3A-41A3-BEA8-1B902B2B2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BDAA22-7AF9-4F01-8031-7C5BCF28A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6063" cy="4375150"/>
          </a:xfrm>
        </p:spPr>
        <p:txBody>
          <a:bodyPr>
            <a:normAutofit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Cyber crime/hacking is increasing year over Year 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Cyber crime costs are expected to hit $6 trillion annually by 2021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Beyond dollar costs, the hit to an organization’s brand and reputation is unmeasurable</a:t>
            </a:r>
            <a:b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</a:br>
            <a:b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</a:br>
            <a:b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</a:br>
            <a:b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</a:br>
            <a:b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</a:br>
            <a:b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</a:br>
            <a:endParaRPr lang="en-US" sz="2000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lvl="6" indent="0">
              <a:buNone/>
            </a:pPr>
            <a:endParaRPr lang="en-US" sz="2000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NSFs are a High Risk and High Value cyber targets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3444A-300C-4948-B6DB-C2BA1B0521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3705" y="3331243"/>
            <a:ext cx="2952750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B9A67D-A491-4E68-9CD2-B54450C3224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0950" y="3331243"/>
            <a:ext cx="3228975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61125-88A6-4F48-9D8C-F3796E5B2A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253287" y="3331243"/>
            <a:ext cx="2857500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62CFE2-F104-4D0E-A0D2-B1681ECBA3B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242550" y="2930875"/>
            <a:ext cx="1800225" cy="2543175"/>
          </a:xfrm>
          <a:prstGeom prst="rect">
            <a:avLst/>
          </a:prstGeom>
        </p:spPr>
      </p:pic>
      <p:pic>
        <p:nvPicPr>
          <p:cNvPr id="11" name="Picture 10" descr="M:\Marketing\2. BRAND\1. LOGOS\2. TEAM Mark\Non Verbal\JPG\TEAM_CMYK.jpg">
            <a:extLst>
              <a:ext uri="{FF2B5EF4-FFF2-40B4-BE49-F238E27FC236}">
                <a16:creationId xmlns:a16="http://schemas.microsoft.com/office/drawing/2014/main" id="{F398AC6A-362E-4E7A-8ABF-62252F6C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160895" y="394780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4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9653-048A-4AC0-8D16-31484C16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 Cyber Security –The Major Players</a:t>
            </a:r>
            <a:br>
              <a:rPr lang="en-CA" dirty="0">
                <a:solidFill>
                  <a:schemeClr val="tx1"/>
                </a:solidFill>
              </a:rPr>
            </a:b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49923-8E3A-41A3-BEA8-1B902B2B2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1D69CA5-42EA-4F09-AEF4-E7D194F70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389" y="2776537"/>
            <a:ext cx="3971925" cy="115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CAE4A-651F-41D8-89C9-3D939BE5A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5" y="2647950"/>
            <a:ext cx="2914650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D4054C-A3A7-45C7-BD9B-887774412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712" y="2557462"/>
            <a:ext cx="2619375" cy="1743075"/>
          </a:xfrm>
          <a:prstGeom prst="rect">
            <a:avLst/>
          </a:prstGeom>
        </p:spPr>
      </p:pic>
      <p:pic>
        <p:nvPicPr>
          <p:cNvPr id="7" name="Picture 6" descr="M:\Marketing\2. BRAND\1. LOGOS\2. TEAM Mark\Non Verbal\JPG\TEAM_CMYK.jpg">
            <a:extLst>
              <a:ext uri="{FF2B5EF4-FFF2-40B4-BE49-F238E27FC236}">
                <a16:creationId xmlns:a16="http://schemas.microsoft.com/office/drawing/2014/main" id="{84BAA218-1536-474B-A6BB-190A1689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241551" y="349247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83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E62B-67E2-4295-9F7C-E471CD1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Cyber Security - Recommendations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8ED-3312-44BB-A038-8F2C913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0"/>
            <a:ext cx="10406063" cy="5507421"/>
          </a:xfrm>
        </p:spPr>
        <p:txBody>
          <a:bodyPr>
            <a:normAutofit fontScale="92500" lnSpcReduction="20000"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Remove Local Admin Rights (Free)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Standard Login can not install software or make system changes, IT or a special account must be used to make such changes/installs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Common spyware/malware requires Local Admin Rights to be successful</a:t>
            </a:r>
          </a:p>
          <a:p>
            <a:pPr lvl="5" indent="0">
              <a:buNone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Remove PowerShell – PCs Only (Free)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Used only by Advanced Users, not required in every day use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Most common spyware/malware requires PowerShell to be successful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Ensure Firewalls are enabled on both PCs and MACS (Free)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Most PCs are hacked within an hour if their firewall is not turned on and the PC is connected to the internet</a:t>
            </a: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Corporate Next Generation Firewalls (NGF) with Instruction Detection (can be costly)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Only protects equipment while at the office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Can enable Web Filtering which blocks known malicious</a:t>
            </a: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 websites</a:t>
            </a: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algn="ctr"/>
            <a:r>
              <a:rPr lang="en-US" sz="3900" b="0" cap="none" dirty="0">
                <a:solidFill>
                  <a:srgbClr val="FF0000"/>
                </a:solidFill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These  4 Items can reduce Hacking by 90%!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2F8F-E73E-4777-8089-15DC897E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M:\Marketing\2. BRAND\1. LOGOS\2. TEAM Mark\Non Verbal\JPG\TEAM_CMYK.jpg">
            <a:extLst>
              <a:ext uri="{FF2B5EF4-FFF2-40B4-BE49-F238E27FC236}">
                <a16:creationId xmlns:a16="http://schemas.microsoft.com/office/drawing/2014/main" id="{15705BBF-378C-4E11-B60C-6CC23189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223528" y="341827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24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E62B-67E2-4295-9F7C-E471CD1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Cyber Security - Recommendations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8ED-3312-44BB-A038-8F2C913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352"/>
            <a:ext cx="10406063" cy="4840036"/>
          </a:xfrm>
        </p:spPr>
        <p:txBody>
          <a:bodyPr>
            <a:normAutofit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Enable Two Factor authentication for all access (close to free, MS and Google have Charity Pricing)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Requires a separate code in addition to ones password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Passwords are not  secure and often guessed or stolen</a:t>
            </a:r>
          </a:p>
          <a:p>
            <a:pPr lvl="5" indent="0">
              <a:buNone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lvl="5" indent="0">
              <a:buNone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2F8F-E73E-4777-8089-15DC897E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76432D-743C-408B-B876-66CE16089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27" y="3150241"/>
            <a:ext cx="5931194" cy="3388673"/>
          </a:xfrm>
          <a:prstGeom prst="rect">
            <a:avLst/>
          </a:prstGeom>
        </p:spPr>
      </p:pic>
      <p:pic>
        <p:nvPicPr>
          <p:cNvPr id="7" name="Picture 6" descr="M:\Marketing\2. BRAND\1. LOGOS\2. TEAM Mark\Non Verbal\JPG\TEAM_CMYK.jpg">
            <a:extLst>
              <a:ext uri="{FF2B5EF4-FFF2-40B4-BE49-F238E27FC236}">
                <a16:creationId xmlns:a16="http://schemas.microsoft.com/office/drawing/2014/main" id="{DBCB8617-A9C0-47AA-983F-1AA3397E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223528" y="245255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6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E62B-67E2-4295-9F7C-E471CD1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Cyber Security - Recommendations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8ED-3312-44BB-A038-8F2C913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6063" cy="4840036"/>
          </a:xfrm>
        </p:spPr>
        <p:txBody>
          <a:bodyPr>
            <a:normAutofit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Apply security updates monthly (free/time)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Windows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MACs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Mobile Devices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Applications such as Adobe, Office, etc.</a:t>
            </a:r>
          </a:p>
          <a:p>
            <a:pPr lvl="5" indent="0">
              <a:buNone/>
            </a:pPr>
            <a:endParaRPr lang="en-US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lvl="5" indent="0">
              <a:buNone/>
            </a:pPr>
            <a:r>
              <a:rPr lang="en-US" sz="2400" b="0" cap="none" dirty="0">
                <a:solidFill>
                  <a:srgbClr val="FF0000"/>
                </a:solidFill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50% of hacking could have been prevented if all security updates where applied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2F8F-E73E-4777-8089-15DC897E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M:\Marketing\2. BRAND\1. LOGOS\2. TEAM Mark\Non Verbal\JPG\TEAM_CMYK.jpg">
            <a:extLst>
              <a:ext uri="{FF2B5EF4-FFF2-40B4-BE49-F238E27FC236}">
                <a16:creationId xmlns:a16="http://schemas.microsoft.com/office/drawing/2014/main" id="{EC5C0DDD-A7B2-4D14-9722-13FDBCE5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241551" y="317777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0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E62B-67E2-4295-9F7C-E471CD1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Cyber Security - Recommendations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8ED-3312-44BB-A038-8F2C913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0875"/>
            <a:ext cx="10406063" cy="4840036"/>
          </a:xfrm>
        </p:spPr>
        <p:txBody>
          <a:bodyPr>
            <a:normAutofit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Encrypt the hard drive of all Desktops/Laptops (Free)</a:t>
            </a:r>
            <a:endParaRPr lang="en-US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If a laptop/desktop is stolen or lost the data can not easily be recovered</a:t>
            </a:r>
            <a:endParaRPr lang="en-US" sz="2000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If a laptop/desktop is stolen or lost and its not encrypted you may need to report it to both the Federal and/or Province Privacy Commissioners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sz="2000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Consider encrypting your USB keys as well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endParaRPr lang="en-US" sz="2000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2F8F-E73E-4777-8089-15DC897E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F2A3C-C1E5-4848-BD18-6F3E7FD13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51" y="4111871"/>
            <a:ext cx="9369653" cy="2427043"/>
          </a:xfrm>
          <a:prstGeom prst="rect">
            <a:avLst/>
          </a:prstGeom>
        </p:spPr>
      </p:pic>
      <p:pic>
        <p:nvPicPr>
          <p:cNvPr id="6" name="Picture 5" descr="M:\Marketing\2. BRAND\1. LOGOS\2. TEAM Mark\Non Verbal\JPG\TEAM_CMYK.jpg">
            <a:extLst>
              <a:ext uri="{FF2B5EF4-FFF2-40B4-BE49-F238E27FC236}">
                <a16:creationId xmlns:a16="http://schemas.microsoft.com/office/drawing/2014/main" id="{36093D12-9177-4E96-81F8-A62F46A1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223527" y="280864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4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E62B-67E2-4295-9F7C-E471CD1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Cyber Security - Recommendations</a:t>
            </a:r>
            <a:br>
              <a:rPr lang="en-CA" dirty="0"/>
            </a:b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98ED-3312-44BB-A038-8F2C913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406063" cy="5568381"/>
          </a:xfrm>
        </p:spPr>
        <p:txBody>
          <a:bodyPr>
            <a:normAutofit/>
          </a:bodyPr>
          <a:lstStyle/>
          <a:p>
            <a:pPr marL="346500" indent="-342900">
              <a:buFont typeface="Arial" panose="020B0604020202020204" pitchFamily="34" charset="0"/>
              <a:buChar char="•"/>
            </a:pPr>
            <a:endParaRPr lang="en-US" b="0" cap="none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Anti Spam Service (Free to small cost)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Microsoft has a great product called Advanced Threat Protection ($0.73/month per mailbox)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Educate Staff on Cyber Security </a:t>
            </a: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ideally</a:t>
            </a:r>
            <a:r>
              <a:rPr lang="en-US" b="0" cap="none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 how to identify and be informed of the consequences of Phishing e-mails  (Free/Time)</a:t>
            </a:r>
            <a:endParaRPr lang="en-US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marL="3465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Enable SPF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A protocol that advertises to the world what IP addresses your organizations e-mail should come from</a:t>
            </a:r>
          </a:p>
          <a:p>
            <a:pPr marL="3771729" lvl="7" indent="-342900">
              <a:buFont typeface="Arial" panose="020B0604020202020204" pitchFamily="34" charset="0"/>
              <a:buChar char="•"/>
            </a:pP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Don’t forget to include the IP addresses of any mass e-mail blast products you may use i.e. MailChimp, Constant Contact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r>
              <a:rPr lang="en-US" dirty="0"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When other organizations receive e-mails from yours, their e-mail server will check what IP addresses your e-mails should be coming from and if the IP addresses are suspicious the e-mail is blocked because it is considered spam.</a:t>
            </a:r>
          </a:p>
          <a:p>
            <a:pPr marL="2857374" lvl="5" indent="-342900">
              <a:buFont typeface="Arial" panose="020B0604020202020204" pitchFamily="34" charset="0"/>
              <a:buChar char="•"/>
            </a:pPr>
            <a:endParaRPr lang="en-US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  <a:p>
            <a:pPr lvl="5" indent="0">
              <a:buNone/>
            </a:pPr>
            <a:r>
              <a:rPr lang="en-US" sz="2600" dirty="0">
                <a:solidFill>
                  <a:srgbClr val="FF0000"/>
                </a:solidFill>
                <a:latin typeface="National Light" pitchFamily="50" charset="0"/>
                <a:ea typeface="National Light" pitchFamily="50" charset="0"/>
                <a:cs typeface="National Light" pitchFamily="50" charset="0"/>
              </a:rPr>
              <a:t>91% of cyber crime starts with an email</a:t>
            </a:r>
            <a:endParaRPr lang="en-US" dirty="0">
              <a:latin typeface="National Light" pitchFamily="50" charset="0"/>
              <a:ea typeface="National Light" pitchFamily="50" charset="0"/>
              <a:cs typeface="National Light" pitchFamily="50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2F8F-E73E-4777-8089-15DC897EC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A01668-6048-4142-8A17-F6C2DEBD6C0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M:\Marketing\2. BRAND\1. LOGOS\2. TEAM Mark\Non Verbal\JPG\TEAM_CMYK.jpg">
            <a:extLst>
              <a:ext uri="{FF2B5EF4-FFF2-40B4-BE49-F238E27FC236}">
                <a16:creationId xmlns:a16="http://schemas.microsoft.com/office/drawing/2014/main" id="{195FB0FE-F7CB-4B18-8691-14665A1A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5" t="18481" r="21935" b="16057"/>
          <a:stretch>
            <a:fillRect/>
          </a:stretch>
        </p:blipFill>
        <p:spPr bwMode="auto">
          <a:xfrm>
            <a:off x="223528" y="391605"/>
            <a:ext cx="614672" cy="92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89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C TEMPLATE " id="{105FBA3E-44CD-4A33-BFB8-ADD321F0641B}" vid="{A3287534-218F-4CE8-BC6A-8C662DEC3467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C TEMPLATE " id="{105FBA3E-44CD-4A33-BFB8-ADD321F0641B}" vid="{A3287534-218F-4CE8-BC6A-8C662DEC34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14688</TotalTime>
  <Words>845</Words>
  <Application>Microsoft Office PowerPoint</Application>
  <PresentationFormat>Widescreen</PresentationFormat>
  <Paragraphs>124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National Book</vt:lpstr>
      <vt:lpstr>National Light</vt:lpstr>
      <vt:lpstr>Proxima Nova</vt:lpstr>
      <vt:lpstr>Stratum1</vt:lpstr>
      <vt:lpstr>Stratum1 Black</vt:lpstr>
      <vt:lpstr>Stratum1 Light</vt:lpstr>
      <vt:lpstr>Stratum2 Black</vt:lpstr>
      <vt:lpstr>Stratum2 Light</vt:lpstr>
      <vt:lpstr>1_Office Theme</vt:lpstr>
      <vt:lpstr>2_Office Theme</vt:lpstr>
      <vt:lpstr>Cyber Security Best Practices</vt:lpstr>
      <vt:lpstr>Cyber Security </vt:lpstr>
      <vt:lpstr>Current Cyber Security environment </vt:lpstr>
      <vt:lpstr> Cyber Security –The Major Players </vt:lpstr>
      <vt:lpstr>Cyber Security - Recommendations </vt:lpstr>
      <vt:lpstr>Cyber Security - Recommendations </vt:lpstr>
      <vt:lpstr>Cyber Security - Recommendations </vt:lpstr>
      <vt:lpstr>Cyber Security - Recommendations </vt:lpstr>
      <vt:lpstr>Cyber Security - Recommendations </vt:lpstr>
      <vt:lpstr>Cyber Security - Recommendations </vt:lpstr>
      <vt:lpstr>Cyber Security – Other Recommendations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JMPA AGREEMENT UPDATE – CALGARY 2026</dc:title>
  <dc:creator>Rikesh Shah</dc:creator>
  <cp:lastModifiedBy>Lizanne Murphy</cp:lastModifiedBy>
  <cp:revision>204</cp:revision>
  <cp:lastPrinted>2018-10-15T18:37:47Z</cp:lastPrinted>
  <dcterms:created xsi:type="dcterms:W3CDTF">2018-05-23T17:42:28Z</dcterms:created>
  <dcterms:modified xsi:type="dcterms:W3CDTF">2018-10-17T13:40:21Z</dcterms:modified>
</cp:coreProperties>
</file>