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4"/>
  </p:sldMasterIdLst>
  <p:notesMasterIdLst>
    <p:notesMasterId r:id="rId42"/>
  </p:notesMasterIdLst>
  <p:handoutMasterIdLst>
    <p:handoutMasterId r:id="rId43"/>
  </p:handoutMasterIdLst>
  <p:sldIdLst>
    <p:sldId id="834" r:id="rId5"/>
    <p:sldId id="1067" r:id="rId6"/>
    <p:sldId id="1065" r:id="rId7"/>
    <p:sldId id="1066" r:id="rId8"/>
    <p:sldId id="1068" r:id="rId9"/>
    <p:sldId id="1106" r:id="rId10"/>
    <p:sldId id="1071" r:id="rId11"/>
    <p:sldId id="1072" r:id="rId12"/>
    <p:sldId id="1108" r:id="rId13"/>
    <p:sldId id="1081" r:id="rId14"/>
    <p:sldId id="1083" r:id="rId15"/>
    <p:sldId id="1084" r:id="rId16"/>
    <p:sldId id="1085" r:id="rId17"/>
    <p:sldId id="1086" r:id="rId18"/>
    <p:sldId id="1099" r:id="rId19"/>
    <p:sldId id="1080" r:id="rId20"/>
    <p:sldId id="1091" r:id="rId21"/>
    <p:sldId id="1109" r:id="rId22"/>
    <p:sldId id="1092" r:id="rId23"/>
    <p:sldId id="1088" r:id="rId24"/>
    <p:sldId id="1090" r:id="rId25"/>
    <p:sldId id="1101" r:id="rId26"/>
    <p:sldId id="1100" r:id="rId27"/>
    <p:sldId id="1096" r:id="rId28"/>
    <p:sldId id="1105" r:id="rId29"/>
    <p:sldId id="1107" r:id="rId30"/>
    <p:sldId id="1074" r:id="rId31"/>
    <p:sldId id="1093" r:id="rId32"/>
    <p:sldId id="1094" r:id="rId33"/>
    <p:sldId id="1095" r:id="rId34"/>
    <p:sldId id="1104" r:id="rId35"/>
    <p:sldId id="1102" r:id="rId36"/>
    <p:sldId id="1103" r:id="rId37"/>
    <p:sldId id="1030" r:id="rId38"/>
    <p:sldId id="1082" r:id="rId39"/>
    <p:sldId id="1069" r:id="rId40"/>
    <p:sldId id="1070" r:id="rId41"/>
  </p:sldIdLst>
  <p:sldSz cx="9144000" cy="5143500" type="screen16x9"/>
  <p:notesSz cx="7010400" cy="9296400"/>
  <p:embeddedFontLst>
    <p:embeddedFont>
      <p:font typeface="Stratum1 Light" panose="020B0506030000020004" pitchFamily="34" charset="0"/>
      <p:regular r:id="rId44"/>
    </p:embeddedFont>
    <p:embeddedFont>
      <p:font typeface="National Book" panose="02000503000000020004" pitchFamily="50" charset="0"/>
      <p:regular r:id="rId45"/>
    </p:embeddedFont>
    <p:embeddedFont>
      <p:font typeface="Stratum1 Black" panose="020B0506030000020004" pitchFamily="34" charset="0"/>
      <p:bold r:id="rId46"/>
    </p:embeddedFont>
    <p:embeddedFont>
      <p:font typeface="Calibri" panose="020F0502020204030204" pitchFamily="34" charset="0"/>
      <p:regular r:id="rId47"/>
      <p:bold r:id="rId48"/>
      <p:italic r:id="rId49"/>
      <p:boldItalic r:id="rId50"/>
    </p:embeddedFont>
    <p:embeddedFont>
      <p:font typeface="Stratum1 Medium" panose="020B0506030000020004" pitchFamily="34" charset="0"/>
      <p:regular r:id="rId51"/>
    </p:embeddedFont>
  </p:embeddedFontLst>
  <p:defaultTextStyle>
    <a:defPPr>
      <a:defRPr lang="en-US"/>
    </a:defPPr>
    <a:lvl1pPr algn="ctr" rtl="0" fontAlgn="base">
      <a:spcBef>
        <a:spcPct val="0"/>
      </a:spcBef>
      <a:spcAft>
        <a:spcPct val="0"/>
      </a:spcAft>
      <a:defRPr sz="2000" kern="1200">
        <a:solidFill>
          <a:srgbClr val="FFFFFF"/>
        </a:solidFill>
        <a:latin typeface="Gill Sans" charset="0"/>
        <a:ea typeface="ヒラギノ角ゴ ProN W3" charset="0"/>
        <a:cs typeface="ヒラギノ角ゴ ProN W3" charset="0"/>
        <a:sym typeface="Gill Sans" charset="0"/>
      </a:defRPr>
    </a:lvl1pPr>
    <a:lvl2pPr marL="257129" algn="ctr" rtl="0" fontAlgn="base">
      <a:spcBef>
        <a:spcPct val="0"/>
      </a:spcBef>
      <a:spcAft>
        <a:spcPct val="0"/>
      </a:spcAft>
      <a:defRPr sz="2000" kern="1200">
        <a:solidFill>
          <a:srgbClr val="FFFFFF"/>
        </a:solidFill>
        <a:latin typeface="Gill Sans" charset="0"/>
        <a:ea typeface="ヒラギノ角ゴ ProN W3" charset="0"/>
        <a:cs typeface="ヒラギノ角ゴ ProN W3" charset="0"/>
        <a:sym typeface="Gill Sans" charset="0"/>
      </a:defRPr>
    </a:lvl2pPr>
    <a:lvl3pPr marL="514256" algn="ctr" rtl="0" fontAlgn="base">
      <a:spcBef>
        <a:spcPct val="0"/>
      </a:spcBef>
      <a:spcAft>
        <a:spcPct val="0"/>
      </a:spcAft>
      <a:defRPr sz="2000" kern="1200">
        <a:solidFill>
          <a:srgbClr val="FFFFFF"/>
        </a:solidFill>
        <a:latin typeface="Gill Sans" charset="0"/>
        <a:ea typeface="ヒラギノ角ゴ ProN W3" charset="0"/>
        <a:cs typeface="ヒラギノ角ゴ ProN W3" charset="0"/>
        <a:sym typeface="Gill Sans" charset="0"/>
      </a:defRPr>
    </a:lvl3pPr>
    <a:lvl4pPr marL="771382" algn="ctr" rtl="0" fontAlgn="base">
      <a:spcBef>
        <a:spcPct val="0"/>
      </a:spcBef>
      <a:spcAft>
        <a:spcPct val="0"/>
      </a:spcAft>
      <a:defRPr sz="2000" kern="1200">
        <a:solidFill>
          <a:srgbClr val="FFFFFF"/>
        </a:solidFill>
        <a:latin typeface="Gill Sans" charset="0"/>
        <a:ea typeface="ヒラギノ角ゴ ProN W3" charset="0"/>
        <a:cs typeface="ヒラギノ角ゴ ProN W3" charset="0"/>
        <a:sym typeface="Gill Sans" charset="0"/>
      </a:defRPr>
    </a:lvl4pPr>
    <a:lvl5pPr marL="1028508" algn="ctr" rtl="0" fontAlgn="base">
      <a:spcBef>
        <a:spcPct val="0"/>
      </a:spcBef>
      <a:spcAft>
        <a:spcPct val="0"/>
      </a:spcAft>
      <a:defRPr sz="2000" kern="1200">
        <a:solidFill>
          <a:srgbClr val="FFFFFF"/>
        </a:solidFill>
        <a:latin typeface="Gill Sans" charset="0"/>
        <a:ea typeface="ヒラギノ角ゴ ProN W3" charset="0"/>
        <a:cs typeface="ヒラギノ角ゴ ProN W3" charset="0"/>
        <a:sym typeface="Gill Sans" charset="0"/>
      </a:defRPr>
    </a:lvl5pPr>
    <a:lvl6pPr marL="1285635" algn="l" defTabSz="514256" rtl="0" eaLnBrk="1" latinLnBrk="0" hangingPunct="1">
      <a:defRPr sz="2000" kern="1200">
        <a:solidFill>
          <a:srgbClr val="FFFFFF"/>
        </a:solidFill>
        <a:latin typeface="Gill Sans" charset="0"/>
        <a:ea typeface="ヒラギノ角ゴ ProN W3" charset="0"/>
        <a:cs typeface="ヒラギノ角ゴ ProN W3" charset="0"/>
        <a:sym typeface="Gill Sans" charset="0"/>
      </a:defRPr>
    </a:lvl6pPr>
    <a:lvl7pPr marL="1542761" algn="l" defTabSz="514256" rtl="0" eaLnBrk="1" latinLnBrk="0" hangingPunct="1">
      <a:defRPr sz="2000" kern="1200">
        <a:solidFill>
          <a:srgbClr val="FFFFFF"/>
        </a:solidFill>
        <a:latin typeface="Gill Sans" charset="0"/>
        <a:ea typeface="ヒラギノ角ゴ ProN W3" charset="0"/>
        <a:cs typeface="ヒラギノ角ゴ ProN W3" charset="0"/>
        <a:sym typeface="Gill Sans" charset="0"/>
      </a:defRPr>
    </a:lvl7pPr>
    <a:lvl8pPr marL="1799888" algn="l" defTabSz="514256" rtl="0" eaLnBrk="1" latinLnBrk="0" hangingPunct="1">
      <a:defRPr sz="2000" kern="1200">
        <a:solidFill>
          <a:srgbClr val="FFFFFF"/>
        </a:solidFill>
        <a:latin typeface="Gill Sans" charset="0"/>
        <a:ea typeface="ヒラギノ角ゴ ProN W3" charset="0"/>
        <a:cs typeface="ヒラギノ角ゴ ProN W3" charset="0"/>
        <a:sym typeface="Gill Sans" charset="0"/>
      </a:defRPr>
    </a:lvl8pPr>
    <a:lvl9pPr marL="2057015" algn="l" defTabSz="514256" rtl="0" eaLnBrk="1" latinLnBrk="0" hangingPunct="1">
      <a:defRPr sz="2000" kern="1200">
        <a:solidFill>
          <a:srgbClr val="FFFFFF"/>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3112">
          <p15:clr>
            <a:srgbClr val="A4A3A4"/>
          </p15:clr>
        </p15:guide>
        <p15:guide id="2" orient="horz" pos="3089">
          <p15:clr>
            <a:srgbClr val="A4A3A4"/>
          </p15:clr>
        </p15:guide>
        <p15:guide id="3" orient="horz" pos="106">
          <p15:clr>
            <a:srgbClr val="A4A3A4"/>
          </p15:clr>
        </p15:guide>
        <p15:guide id="4" orient="horz" pos="242">
          <p15:clr>
            <a:srgbClr val="A4A3A4"/>
          </p15:clr>
        </p15:guide>
        <p15:guide id="5" pos="5644">
          <p15:clr>
            <a:srgbClr val="A4A3A4"/>
          </p15:clr>
        </p15:guide>
        <p15:guide id="6" pos="2880">
          <p15:clr>
            <a:srgbClr val="A4A3A4"/>
          </p15:clr>
        </p15:guide>
        <p15:guide id="7" pos="558">
          <p15:clr>
            <a:srgbClr val="A4A3A4"/>
          </p15:clr>
        </p15:guide>
        <p15:guide id="8" pos="252">
          <p15:clr>
            <a:srgbClr val="A4A3A4"/>
          </p15:clr>
        </p15:guide>
        <p15:guide id="9" pos="5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941"/>
    <a:srgbClr val="5D5D5B"/>
    <a:srgbClr val="B3B3B3"/>
    <a:srgbClr val="ED191A"/>
    <a:srgbClr val="FF6600"/>
    <a:srgbClr val="FFFFFF"/>
    <a:srgbClr val="C6001A"/>
    <a:srgbClr val="CCCCCC"/>
    <a:srgbClr val="E6E6E6"/>
    <a:srgbClr val="FCD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8" autoAdjust="0"/>
    <p:restoredTop sz="68636" autoAdjust="0"/>
  </p:normalViewPr>
  <p:slideViewPr>
    <p:cSldViewPr snapToObjects="1">
      <p:cViewPr varScale="1">
        <p:scale>
          <a:sx n="67" d="100"/>
          <a:sy n="67" d="100"/>
        </p:scale>
        <p:origin x="1560" y="66"/>
      </p:cViewPr>
      <p:guideLst>
        <p:guide orient="horz" pos="3112"/>
        <p:guide orient="horz" pos="3089"/>
        <p:guide orient="horz" pos="106"/>
        <p:guide orient="horz" pos="242"/>
        <p:guide pos="5644"/>
        <p:guide pos="2880"/>
        <p:guide pos="558"/>
        <p:guide pos="252"/>
        <p:guide pos="55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61" cy="464180"/>
          </a:xfrm>
          <a:prstGeom prst="rect">
            <a:avLst/>
          </a:prstGeom>
        </p:spPr>
        <p:txBody>
          <a:bodyPr vert="horz" lIns="92300" tIns="46150" rIns="92300" bIns="46150" rtlCol="0"/>
          <a:lstStyle>
            <a:lvl1pPr algn="l">
              <a:defRPr sz="1200"/>
            </a:lvl1pPr>
          </a:lstStyle>
          <a:p>
            <a:pPr>
              <a:defRPr/>
            </a:pPr>
            <a:endParaRPr lang="en-CA"/>
          </a:p>
        </p:txBody>
      </p:sp>
      <p:sp>
        <p:nvSpPr>
          <p:cNvPr id="3" name="Date Placeholder 2"/>
          <p:cNvSpPr>
            <a:spLocks noGrp="1"/>
          </p:cNvSpPr>
          <p:nvPr>
            <p:ph type="dt" sz="quarter" idx="1"/>
          </p:nvPr>
        </p:nvSpPr>
        <p:spPr>
          <a:xfrm>
            <a:off x="3970637" y="0"/>
            <a:ext cx="3038161" cy="464180"/>
          </a:xfrm>
          <a:prstGeom prst="rect">
            <a:avLst/>
          </a:prstGeom>
        </p:spPr>
        <p:txBody>
          <a:bodyPr vert="horz" lIns="92300" tIns="46150" rIns="92300" bIns="46150" rtlCol="0"/>
          <a:lstStyle>
            <a:lvl1pPr algn="r">
              <a:defRPr sz="1200"/>
            </a:lvl1pPr>
          </a:lstStyle>
          <a:p>
            <a:pPr>
              <a:defRPr/>
            </a:pPr>
            <a:fld id="{57E00792-54DC-48AD-AFD3-E90758549D48}" type="datetimeFigureOut">
              <a:rPr lang="en-CA"/>
              <a:pPr>
                <a:defRPr/>
              </a:pPr>
              <a:t>2016-11-18</a:t>
            </a:fld>
            <a:endParaRPr lang="en-CA"/>
          </a:p>
        </p:txBody>
      </p:sp>
      <p:sp>
        <p:nvSpPr>
          <p:cNvPr id="4" name="Footer Placeholder 3"/>
          <p:cNvSpPr>
            <a:spLocks noGrp="1"/>
          </p:cNvSpPr>
          <p:nvPr>
            <p:ph type="ftr" sz="quarter" idx="2"/>
          </p:nvPr>
        </p:nvSpPr>
        <p:spPr>
          <a:xfrm>
            <a:off x="1" y="8830621"/>
            <a:ext cx="3038161" cy="464180"/>
          </a:xfrm>
          <a:prstGeom prst="rect">
            <a:avLst/>
          </a:prstGeom>
        </p:spPr>
        <p:txBody>
          <a:bodyPr vert="horz" lIns="92300" tIns="46150" rIns="92300" bIns="46150" rtlCol="0" anchor="b"/>
          <a:lstStyle>
            <a:lvl1pPr algn="l">
              <a:defRPr sz="1200"/>
            </a:lvl1pPr>
          </a:lstStyle>
          <a:p>
            <a:pPr>
              <a:defRPr/>
            </a:pPr>
            <a:endParaRPr lang="en-CA"/>
          </a:p>
        </p:txBody>
      </p:sp>
      <p:sp>
        <p:nvSpPr>
          <p:cNvPr id="5" name="Slide Number Placeholder 4"/>
          <p:cNvSpPr>
            <a:spLocks noGrp="1"/>
          </p:cNvSpPr>
          <p:nvPr>
            <p:ph type="sldNum" sz="quarter" idx="3"/>
          </p:nvPr>
        </p:nvSpPr>
        <p:spPr>
          <a:xfrm>
            <a:off x="3970637" y="8830621"/>
            <a:ext cx="3038161" cy="464180"/>
          </a:xfrm>
          <a:prstGeom prst="rect">
            <a:avLst/>
          </a:prstGeom>
        </p:spPr>
        <p:txBody>
          <a:bodyPr vert="horz" lIns="92300" tIns="46150" rIns="92300" bIns="46150" rtlCol="0" anchor="b"/>
          <a:lstStyle>
            <a:lvl1pPr algn="r">
              <a:defRPr sz="1200"/>
            </a:lvl1pPr>
          </a:lstStyle>
          <a:p>
            <a:pPr>
              <a:defRPr/>
            </a:pPr>
            <a:fld id="{F3FFD072-E165-4F58-901D-B3ABD14E0447}" type="slidenum">
              <a:rPr lang="en-CA"/>
              <a:pPr>
                <a:defRPr/>
              </a:pPr>
              <a:t>‹#›</a:t>
            </a:fld>
            <a:endParaRPr lang="en-CA"/>
          </a:p>
        </p:txBody>
      </p:sp>
    </p:spTree>
    <p:extLst>
      <p:ext uri="{BB962C8B-B14F-4D97-AF65-F5344CB8AC3E}">
        <p14:creationId xmlns:p14="http://schemas.microsoft.com/office/powerpoint/2010/main" val="3475570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bwMode="auto">
          <a:xfrm>
            <a:off x="406400" y="698500"/>
            <a:ext cx="6197600" cy="3486150"/>
          </a:xfrm>
          <a:prstGeom prst="rect">
            <a:avLst/>
          </a:prstGeom>
          <a:noFill/>
          <a:ln w="9525">
            <a:solidFill>
              <a:srgbClr val="000000"/>
            </a:solidFill>
            <a:miter lim="800000"/>
            <a:headEnd/>
            <a:tailEnd/>
          </a:ln>
        </p:spPr>
      </p:sp>
      <p:sp>
        <p:nvSpPr>
          <p:cNvPr id="34818" name="Rectangle 2"/>
          <p:cNvSpPr>
            <a:spLocks noGrp="1" noChangeArrowheads="1"/>
          </p:cNvSpPr>
          <p:nvPr>
            <p:ph type="body" sz="quarter" idx="1"/>
          </p:nvPr>
        </p:nvSpPr>
        <p:spPr bwMode="auto">
          <a:xfrm>
            <a:off x="701363" y="4416123"/>
            <a:ext cx="5607678" cy="4182419"/>
          </a:xfrm>
          <a:prstGeom prst="rect">
            <a:avLst/>
          </a:prstGeom>
          <a:noFill/>
          <a:ln w="9525">
            <a:noFill/>
            <a:miter lim="800000"/>
            <a:headEnd/>
            <a:tailEnd/>
          </a:ln>
          <a:effectLst/>
        </p:spPr>
        <p:txBody>
          <a:bodyPr vert="horz" wrap="square" lIns="93173" tIns="46586" rIns="93173"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717474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sz="700" kern="1200">
        <a:solidFill>
          <a:schemeClr val="tx1"/>
        </a:solidFill>
        <a:latin typeface="Gill Sans" charset="0"/>
        <a:ea typeface="+mn-ea"/>
        <a:cs typeface="+mn-cs"/>
      </a:defRPr>
    </a:lvl1pPr>
    <a:lvl2pPr marL="257129" algn="l" rtl="0" eaLnBrk="0" fontAlgn="base" hangingPunct="0">
      <a:spcBef>
        <a:spcPct val="0"/>
      </a:spcBef>
      <a:spcAft>
        <a:spcPct val="0"/>
      </a:spcAft>
      <a:defRPr sz="700" kern="1200">
        <a:solidFill>
          <a:schemeClr val="tx1"/>
        </a:solidFill>
        <a:latin typeface="Gill Sans" charset="0"/>
        <a:ea typeface="+mn-ea"/>
        <a:cs typeface="+mn-cs"/>
      </a:defRPr>
    </a:lvl2pPr>
    <a:lvl3pPr marL="514256" algn="l" rtl="0" eaLnBrk="0" fontAlgn="base" hangingPunct="0">
      <a:spcBef>
        <a:spcPct val="0"/>
      </a:spcBef>
      <a:spcAft>
        <a:spcPct val="0"/>
      </a:spcAft>
      <a:defRPr sz="700" kern="1200">
        <a:solidFill>
          <a:schemeClr val="tx1"/>
        </a:solidFill>
        <a:latin typeface="Gill Sans" charset="0"/>
        <a:ea typeface="+mn-ea"/>
        <a:cs typeface="+mn-cs"/>
      </a:defRPr>
    </a:lvl3pPr>
    <a:lvl4pPr marL="771382" algn="l" rtl="0" eaLnBrk="0" fontAlgn="base" hangingPunct="0">
      <a:spcBef>
        <a:spcPct val="0"/>
      </a:spcBef>
      <a:spcAft>
        <a:spcPct val="0"/>
      </a:spcAft>
      <a:defRPr sz="700" kern="1200">
        <a:solidFill>
          <a:schemeClr val="tx1"/>
        </a:solidFill>
        <a:latin typeface="Gill Sans" charset="0"/>
        <a:ea typeface="+mn-ea"/>
        <a:cs typeface="+mn-cs"/>
      </a:defRPr>
    </a:lvl4pPr>
    <a:lvl5pPr marL="1028508" algn="l" rtl="0" eaLnBrk="0" fontAlgn="base" hangingPunct="0">
      <a:spcBef>
        <a:spcPct val="0"/>
      </a:spcBef>
      <a:spcAft>
        <a:spcPct val="0"/>
      </a:spcAft>
      <a:defRPr sz="700" kern="1200">
        <a:solidFill>
          <a:schemeClr val="tx1"/>
        </a:solidFill>
        <a:latin typeface="Gill Sans" charset="0"/>
        <a:ea typeface="+mn-ea"/>
        <a:cs typeface="+mn-cs"/>
      </a:defRPr>
    </a:lvl5pPr>
    <a:lvl6pPr marL="1285635" algn="l" defTabSz="514256" rtl="0" eaLnBrk="1" latinLnBrk="0" hangingPunct="1">
      <a:defRPr sz="700" kern="1200">
        <a:solidFill>
          <a:schemeClr val="tx1"/>
        </a:solidFill>
        <a:latin typeface="+mn-lt"/>
        <a:ea typeface="+mn-ea"/>
        <a:cs typeface="+mn-cs"/>
      </a:defRPr>
    </a:lvl6pPr>
    <a:lvl7pPr marL="1542761" algn="l" defTabSz="514256" rtl="0" eaLnBrk="1" latinLnBrk="0" hangingPunct="1">
      <a:defRPr sz="700" kern="1200">
        <a:solidFill>
          <a:schemeClr val="tx1"/>
        </a:solidFill>
        <a:latin typeface="+mn-lt"/>
        <a:ea typeface="+mn-ea"/>
        <a:cs typeface="+mn-cs"/>
      </a:defRPr>
    </a:lvl7pPr>
    <a:lvl8pPr marL="1799888" algn="l" defTabSz="514256" rtl="0" eaLnBrk="1" latinLnBrk="0" hangingPunct="1">
      <a:defRPr sz="700" kern="1200">
        <a:solidFill>
          <a:schemeClr val="tx1"/>
        </a:solidFill>
        <a:latin typeface="+mn-lt"/>
        <a:ea typeface="+mn-ea"/>
        <a:cs typeface="+mn-cs"/>
      </a:defRPr>
    </a:lvl8pPr>
    <a:lvl9pPr marL="2057015" algn="l" defTabSz="514256"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9909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There’s a lot of words here, but essentially goods are taxed where they are finally delivered</a:t>
            </a:r>
          </a:p>
          <a:p>
            <a:pPr marL="228600" indent="-228600">
              <a:buAutoNum type="arabicPeriod"/>
            </a:pPr>
            <a:endParaRPr lang="en-US" dirty="0" smtClean="0"/>
          </a:p>
          <a:p>
            <a:pPr marL="228600" indent="-228600">
              <a:buAutoNum type="arabicPeriod"/>
            </a:pPr>
            <a:r>
              <a:rPr lang="en-US" dirty="0" smtClean="0"/>
              <a:t>I think this is best illustrated through some examples</a:t>
            </a:r>
          </a:p>
        </p:txBody>
      </p:sp>
    </p:spTree>
    <p:extLst>
      <p:ext uri="{BB962C8B-B14F-4D97-AF65-F5344CB8AC3E}">
        <p14:creationId xmlns:p14="http://schemas.microsoft.com/office/powerpoint/2010/main" val="2761087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Supplier shipping versus NSF shipping</a:t>
            </a:r>
          </a:p>
          <a:p>
            <a:pPr marL="228600" indent="-228600">
              <a:buAutoNum type="arabicPeriod"/>
            </a:pPr>
            <a:endParaRPr lang="en-US" dirty="0" smtClean="0"/>
          </a:p>
          <a:p>
            <a:pPr marL="228600" indent="-228600">
              <a:buAutoNum type="arabicPeriod"/>
            </a:pPr>
            <a:endParaRPr lang="en-US" baseline="0" dirty="0" smtClean="0"/>
          </a:p>
          <a:p>
            <a:pPr marL="228600" indent="-228600">
              <a:buAutoNum type="arabicPeriod"/>
            </a:pPr>
            <a:r>
              <a:rPr lang="en-US" baseline="0" dirty="0" smtClean="0"/>
              <a:t>Similarly if you are in Alberta and take delivery of goods for use in Ontario you would be expected to self-assess for the Ontario HST component on the amount of goods used in Ontario</a:t>
            </a:r>
            <a:endParaRPr lang="en-US" dirty="0" smtClean="0"/>
          </a:p>
        </p:txBody>
      </p:sp>
    </p:spTree>
    <p:extLst>
      <p:ext uri="{BB962C8B-B14F-4D97-AF65-F5344CB8AC3E}">
        <p14:creationId xmlns:p14="http://schemas.microsoft.com/office/powerpoint/2010/main" val="552888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key</a:t>
            </a:r>
            <a:r>
              <a:rPr lang="en-US" baseline="0" dirty="0" smtClean="0"/>
              <a:t> here is that the onus is on the supplier to tax properly</a:t>
            </a:r>
            <a:endParaRPr lang="en-US" dirty="0" smtClean="0"/>
          </a:p>
        </p:txBody>
      </p:sp>
    </p:spTree>
    <p:extLst>
      <p:ext uri="{BB962C8B-B14F-4D97-AF65-F5344CB8AC3E}">
        <p14:creationId xmlns:p14="http://schemas.microsoft.com/office/powerpoint/2010/main" val="226115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Distinction between the supplier shipping and the NSF shipping.</a:t>
            </a:r>
            <a:r>
              <a:rPr lang="en-US" baseline="0" dirty="0" smtClean="0"/>
              <a:t> </a:t>
            </a:r>
          </a:p>
          <a:p>
            <a:pPr marL="228600" indent="-228600">
              <a:buAutoNum type="arabicPeriod"/>
            </a:pPr>
            <a:endParaRPr lang="en-US" baseline="0" dirty="0" smtClean="0"/>
          </a:p>
          <a:p>
            <a:pPr marL="228600" indent="-228600">
              <a:buAutoNum type="arabicPeriod"/>
            </a:pPr>
            <a:r>
              <a:rPr lang="en-US" baseline="0" dirty="0" smtClean="0"/>
              <a:t>In the latter situation you would have to self-assess a rebate of the 8% HST included in Ontario</a:t>
            </a:r>
          </a:p>
          <a:p>
            <a:pPr marL="228600" indent="-228600">
              <a:buAutoNum type="arabicPeriod"/>
            </a:pPr>
            <a:endParaRPr lang="en-US" baseline="0" dirty="0" smtClean="0"/>
          </a:p>
          <a:p>
            <a:pPr marL="228600" indent="-228600">
              <a:buAutoNum type="arabicPeriod"/>
            </a:pPr>
            <a:r>
              <a:rPr lang="en-US" baseline="0" dirty="0" smtClean="0"/>
              <a:t>Also, if instead of having the medals shipped to them in Alberta they had them shipped to PEI, PEI tax of 14% would apply</a:t>
            </a:r>
            <a:endParaRPr lang="en-US" dirty="0" smtClean="0"/>
          </a:p>
        </p:txBody>
      </p:sp>
    </p:spTree>
    <p:extLst>
      <p:ext uri="{BB962C8B-B14F-4D97-AF65-F5344CB8AC3E}">
        <p14:creationId xmlns:p14="http://schemas.microsoft.com/office/powerpoint/2010/main" val="250055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 is one example where you would definitely want to consult someone or potentially get a ruling from the CRA. The likelihood</a:t>
            </a:r>
            <a:r>
              <a:rPr lang="en-US" baseline="0" dirty="0" smtClean="0"/>
              <a:t> is that if you are interested in this area, that you are sending something of significant value overseas, where the taxes could be significant.</a:t>
            </a:r>
          </a:p>
          <a:p>
            <a:pPr marL="228600" indent="-228600">
              <a:buAutoNum type="arabicPeriod"/>
            </a:pPr>
            <a:endParaRPr lang="en-US" baseline="0" dirty="0" smtClean="0"/>
          </a:p>
          <a:p>
            <a:pPr marL="228600" indent="-228600">
              <a:buAutoNum type="arabicPeriod"/>
            </a:pPr>
            <a:r>
              <a:rPr lang="en-US" baseline="0" dirty="0" smtClean="0"/>
              <a:t>One example given was of a yacht or a boat being permanently shipped overseas</a:t>
            </a:r>
          </a:p>
          <a:p>
            <a:pPr marL="228600" indent="-228600">
              <a:buAutoNum type="arabicPeriod"/>
            </a:pPr>
            <a:endParaRPr lang="en-US" baseline="0" dirty="0" smtClean="0"/>
          </a:p>
          <a:p>
            <a:pPr marL="228600" indent="-228600">
              <a:buAutoNum type="arabicPeriod"/>
            </a:pPr>
            <a:r>
              <a:rPr lang="en-US" baseline="0" dirty="0" smtClean="0"/>
              <a:t>Some considerations here would be, are you bringing the item back to Canada, what would its value be then versus now, and would duty apply as well as HST when doing so</a:t>
            </a:r>
            <a:endParaRPr lang="en-US" dirty="0" smtClean="0"/>
          </a:p>
        </p:txBody>
      </p:sp>
    </p:spTree>
    <p:extLst>
      <p:ext uri="{BB962C8B-B14F-4D97-AF65-F5344CB8AC3E}">
        <p14:creationId xmlns:p14="http://schemas.microsoft.com/office/powerpoint/2010/main" val="4011952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Here</a:t>
            </a:r>
            <a:r>
              <a:rPr lang="en-US" baseline="0" dirty="0" smtClean="0"/>
              <a:t> a </a:t>
            </a:r>
            <a:r>
              <a:rPr lang="en-US" dirty="0" smtClean="0"/>
              <a:t>BC-based NSF was charged 13% HST by an Ontario based supplier.</a:t>
            </a:r>
            <a:r>
              <a:rPr lang="en-US" baseline="0" dirty="0" smtClean="0"/>
              <a:t> </a:t>
            </a:r>
          </a:p>
          <a:p>
            <a:pPr marL="228600" indent="-228600">
              <a:buAutoNum type="arabicPeriod"/>
            </a:pPr>
            <a:endParaRPr lang="en-US" baseline="0" dirty="0" smtClean="0"/>
          </a:p>
          <a:p>
            <a:pPr marL="228600" indent="-228600">
              <a:buAutoNum type="arabicPeriod"/>
            </a:pPr>
            <a:r>
              <a:rPr lang="en-US" baseline="0" dirty="0" smtClean="0"/>
              <a:t>The supplier shipped the goods to BC, </a:t>
            </a:r>
          </a:p>
          <a:p>
            <a:pPr marL="228600" indent="-228600">
              <a:buAutoNum type="arabicPeriod"/>
            </a:pPr>
            <a:endParaRPr lang="en-US" baseline="0" dirty="0" smtClean="0"/>
          </a:p>
          <a:p>
            <a:pPr marL="228600" indent="-228600">
              <a:buAutoNum type="arabicPeriod"/>
            </a:pPr>
            <a:r>
              <a:rPr lang="en-US" baseline="0" dirty="0" smtClean="0"/>
              <a:t>they should have charged GST only and possibly BC PST if registered for such. (If not the NSF would have self-assessed for the BC PST)</a:t>
            </a:r>
          </a:p>
          <a:p>
            <a:pPr marL="228600" indent="-228600">
              <a:buAutoNum type="arabicPeriod"/>
            </a:pPr>
            <a:endParaRPr lang="en-US" baseline="0" dirty="0" smtClean="0"/>
          </a:p>
          <a:p>
            <a:pPr marL="228600" indent="-228600">
              <a:buAutoNum type="arabicPeriod"/>
            </a:pPr>
            <a:r>
              <a:rPr lang="en-US" baseline="0" dirty="0" smtClean="0"/>
              <a:t>They instead charged ON HST</a:t>
            </a:r>
          </a:p>
          <a:p>
            <a:pPr marL="228600" indent="-228600">
              <a:buAutoNum type="arabicPeriod"/>
            </a:pPr>
            <a:endParaRPr lang="en-US" baseline="0" dirty="0" smtClean="0"/>
          </a:p>
          <a:p>
            <a:pPr marL="228600" indent="-228600">
              <a:buAutoNum type="arabicPeriod"/>
            </a:pPr>
            <a:r>
              <a:rPr lang="en-US" baseline="0" dirty="0" smtClean="0"/>
              <a:t>You may be asking what to do next</a:t>
            </a:r>
            <a:endParaRPr lang="en-US" dirty="0" smtClean="0"/>
          </a:p>
        </p:txBody>
      </p:sp>
    </p:spTree>
    <p:extLst>
      <p:ext uri="{BB962C8B-B14F-4D97-AF65-F5344CB8AC3E}">
        <p14:creationId xmlns:p14="http://schemas.microsoft.com/office/powerpoint/2010/main" val="52390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p:txBody>
      </p:sp>
    </p:spTree>
    <p:extLst>
      <p:ext uri="{BB962C8B-B14F-4D97-AF65-F5344CB8AC3E}">
        <p14:creationId xmlns:p14="http://schemas.microsoft.com/office/powerpoint/2010/main" val="719037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p:txBody>
      </p:sp>
    </p:spTree>
    <p:extLst>
      <p:ext uri="{BB962C8B-B14F-4D97-AF65-F5344CB8AC3E}">
        <p14:creationId xmlns:p14="http://schemas.microsoft.com/office/powerpoint/2010/main" val="736350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p:txBody>
      </p:sp>
    </p:spTree>
    <p:extLst>
      <p:ext uri="{BB962C8B-B14F-4D97-AF65-F5344CB8AC3E}">
        <p14:creationId xmlns:p14="http://schemas.microsoft.com/office/powerpoint/2010/main" val="1721819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Real-life. This is the NUMBER 1 area of concern from what I have seen</a:t>
            </a:r>
          </a:p>
          <a:p>
            <a:pPr marL="228600" indent="-228600">
              <a:buAutoNum type="arabicPeriod"/>
            </a:pPr>
            <a:endParaRPr lang="en-US" dirty="0" smtClean="0"/>
          </a:p>
          <a:p>
            <a:pPr marL="228600" indent="-228600">
              <a:buAutoNum type="arabicPeriod"/>
            </a:pPr>
            <a:r>
              <a:rPr lang="en-US" dirty="0" smtClean="0"/>
              <a:t>I have seen this many times</a:t>
            </a:r>
          </a:p>
          <a:p>
            <a:pPr marL="228600" indent="-228600">
              <a:buAutoNum type="arabicPeriod"/>
            </a:pPr>
            <a:endParaRPr lang="en-US" dirty="0" smtClean="0"/>
          </a:p>
          <a:p>
            <a:pPr marL="228600" indent="-228600">
              <a:buAutoNum type="arabicPeriod"/>
            </a:pPr>
            <a:r>
              <a:rPr lang="en-US" dirty="0" smtClean="0"/>
              <a:t>A Quebec-based company does web design</a:t>
            </a:r>
            <a:r>
              <a:rPr lang="en-US" baseline="0" dirty="0" smtClean="0"/>
              <a:t> work for an ON based NSF</a:t>
            </a:r>
          </a:p>
          <a:p>
            <a:pPr marL="228600" indent="-228600">
              <a:buAutoNum type="arabicPeriod"/>
            </a:pPr>
            <a:endParaRPr lang="en-US" baseline="0" dirty="0" smtClean="0"/>
          </a:p>
          <a:p>
            <a:pPr marL="228600" indent="-228600">
              <a:buAutoNum type="arabicPeriod"/>
            </a:pPr>
            <a:r>
              <a:rPr lang="en-US" baseline="0" dirty="0" smtClean="0"/>
              <a:t>Service is performed completely in QC</a:t>
            </a:r>
          </a:p>
          <a:p>
            <a:pPr marL="228600" indent="-228600">
              <a:buAutoNum type="arabicPeriod"/>
            </a:pPr>
            <a:endParaRPr lang="en-US" baseline="0" dirty="0" smtClean="0"/>
          </a:p>
          <a:p>
            <a:pPr marL="228600" indent="-228600">
              <a:buAutoNum type="arabicPeriod"/>
            </a:pPr>
            <a:r>
              <a:rPr lang="en-US" baseline="0" dirty="0" smtClean="0"/>
              <a:t>Only business address obtained is in ON, and because of that ON HST should be charged at 13%</a:t>
            </a:r>
          </a:p>
          <a:p>
            <a:pPr marL="228600" indent="-228600">
              <a:buAutoNum type="arabicPeriod"/>
            </a:pPr>
            <a:r>
              <a:rPr lang="en-US" baseline="0" dirty="0" smtClean="0"/>
              <a:t>Lets look at some real examples</a:t>
            </a:r>
            <a:endParaRPr lang="en-US" dirty="0" smtClean="0"/>
          </a:p>
        </p:txBody>
      </p:sp>
    </p:spTree>
    <p:extLst>
      <p:ext uri="{BB962C8B-B14F-4D97-AF65-F5344CB8AC3E}">
        <p14:creationId xmlns:p14="http://schemas.microsoft.com/office/powerpoint/2010/main" val="205815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600" dirty="0" smtClean="0"/>
              <a:t>I have had a lot of exposure in HST in “for profit” organizations and now also in the NFP world since joining</a:t>
            </a:r>
            <a:r>
              <a:rPr lang="en-US" sz="3600" baseline="0" dirty="0" smtClean="0"/>
              <a:t> the COC</a:t>
            </a:r>
          </a:p>
          <a:p>
            <a:pPr marL="0" indent="0">
              <a:buNone/>
            </a:pPr>
            <a:r>
              <a:rPr lang="en-US" sz="3600" baseline="0" dirty="0" smtClean="0"/>
              <a:t> </a:t>
            </a:r>
          </a:p>
          <a:p>
            <a:pPr marL="571500" indent="-571500">
              <a:buFont typeface="Arial" panose="020B0604020202020204" pitchFamily="34" charset="0"/>
              <a:buChar char="•"/>
            </a:pPr>
            <a:r>
              <a:rPr lang="en-US" sz="3600" baseline="0" dirty="0" smtClean="0"/>
              <a:t>There are courses on GST which go for days</a:t>
            </a:r>
          </a:p>
          <a:p>
            <a:pPr marL="571500" indent="-571500">
              <a:buFont typeface="Arial" panose="020B0604020202020204" pitchFamily="34" charset="0"/>
              <a:buChar char="•"/>
            </a:pPr>
            <a:r>
              <a:rPr lang="en-US" sz="3600" baseline="0" dirty="0" smtClean="0"/>
              <a:t>CA firms have departments dedicated to it</a:t>
            </a:r>
          </a:p>
          <a:p>
            <a:pPr marL="571500" indent="-571500">
              <a:buFont typeface="Arial" panose="020B0604020202020204" pitchFamily="34" charset="0"/>
              <a:buChar char="•"/>
            </a:pPr>
            <a:r>
              <a:rPr lang="en-US" sz="3600" baseline="0" dirty="0" smtClean="0"/>
              <a:t>One of the topics we will discuss today is “Place of Supply”. On that topic alone there are numerous CRA documents including one which is 137 pages – in English alone</a:t>
            </a:r>
          </a:p>
          <a:p>
            <a:pPr marL="571500" indent="-571500">
              <a:buFont typeface="Arial" panose="020B0604020202020204" pitchFamily="34" charset="0"/>
              <a:buChar char="•"/>
            </a:pPr>
            <a:r>
              <a:rPr lang="en-US" sz="3600" baseline="0" dirty="0" smtClean="0"/>
              <a:t>In one hour I hope to address the issues which challenge you the most, and also to share just enough information to allow you to know when something ‘just doesn’t seem right’</a:t>
            </a:r>
          </a:p>
          <a:p>
            <a:pPr marL="571500" indent="-571500">
              <a:buFont typeface="Arial" panose="020B0604020202020204" pitchFamily="34" charset="0"/>
              <a:buChar char="•"/>
            </a:pPr>
            <a:r>
              <a:rPr lang="en-US" sz="3600" baseline="0" dirty="0" smtClean="0"/>
              <a:t>In preparation for today I reviewed actual NSF invoices and have been given some great input from Dave on topics which will impact NSFs, so thanks for that Dave. If, at the end, you feel that we have missed a topic I look forward to your feedback and who knows maybe we can have a follow-up</a:t>
            </a:r>
          </a:p>
          <a:p>
            <a:pPr marL="571500" indent="-571500">
              <a:buFont typeface="Arial" panose="020B0604020202020204" pitchFamily="34" charset="0"/>
              <a:buChar char="•"/>
            </a:pPr>
            <a:r>
              <a:rPr lang="en-US" sz="3600" baseline="0" dirty="0" smtClean="0"/>
              <a:t>That ALL said, although I am well versed and willing to help, nothing can replace a tax specialist when you need one. I also encourage you to contact the CRA directly. I have done so on many occasions over the years and they can be incredibly helpful</a:t>
            </a:r>
          </a:p>
          <a:p>
            <a:pPr marL="571500" indent="-571500">
              <a:buFont typeface="Arial" panose="020B0604020202020204" pitchFamily="34" charset="0"/>
              <a:buChar char="•"/>
            </a:pPr>
            <a:r>
              <a:rPr lang="en-US" sz="3600" baseline="0" dirty="0" smtClean="0"/>
              <a:t>Because, as you will shortly see, you may think that one rule applies, when in fact there’s a special clause</a:t>
            </a:r>
          </a:p>
          <a:p>
            <a:pPr marL="0" indent="0">
              <a:buNone/>
            </a:pPr>
            <a:endParaRPr lang="en-US" sz="3600" baseline="0" dirty="0" smtClean="0"/>
          </a:p>
          <a:p>
            <a:pPr marL="0" indent="0">
              <a:buNone/>
            </a:pPr>
            <a:r>
              <a:rPr lang="en-US" sz="3600" baseline="0" dirty="0" smtClean="0"/>
              <a:t>Okay so without further ado let’s talk HST</a:t>
            </a:r>
            <a:endParaRPr lang="en-US" sz="3600" dirty="0"/>
          </a:p>
        </p:txBody>
      </p:sp>
    </p:spTree>
    <p:extLst>
      <p:ext uri="{BB962C8B-B14F-4D97-AF65-F5344CB8AC3E}">
        <p14:creationId xmlns:p14="http://schemas.microsoft.com/office/powerpoint/2010/main" val="3751588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pPr marL="228600" indent="-228600">
              <a:buAutoNum type="arabicPeriod"/>
            </a:pPr>
            <a:r>
              <a:rPr lang="en-US" baseline="0" dirty="0" smtClean="0"/>
              <a:t>BC based supplier charged GST only to an Ontario based NSF</a:t>
            </a:r>
          </a:p>
          <a:p>
            <a:pPr marL="228600" indent="-228600">
              <a:buAutoNum type="arabicPeriod"/>
            </a:pPr>
            <a:endParaRPr lang="en-US" baseline="0" dirty="0" smtClean="0"/>
          </a:p>
          <a:p>
            <a:pPr marL="228600" indent="-228600">
              <a:buAutoNum type="arabicPeriod"/>
            </a:pPr>
            <a:r>
              <a:rPr lang="en-US" baseline="0" dirty="0" smtClean="0"/>
              <a:t>They should have charged HST. And as we know, if you’re registered for GST, you’re also registered for HST</a:t>
            </a:r>
          </a:p>
          <a:p>
            <a:pPr marL="228600" indent="-228600">
              <a:buAutoNum type="arabicPeriod"/>
            </a:pPr>
            <a:endParaRPr lang="en-US" baseline="0" dirty="0" smtClean="0"/>
          </a:p>
          <a:p>
            <a:pPr marL="228600" indent="-228600">
              <a:buAutoNum type="arabicPeriod"/>
            </a:pPr>
            <a:r>
              <a:rPr lang="en-US" baseline="0" dirty="0" smtClean="0"/>
              <a:t>In this situation the NSF would be expected to self-assess the 8% provincial component of the HST</a:t>
            </a:r>
            <a:endParaRPr lang="en-US" dirty="0" smtClean="0"/>
          </a:p>
        </p:txBody>
      </p:sp>
    </p:spTree>
    <p:extLst>
      <p:ext uri="{BB962C8B-B14F-4D97-AF65-F5344CB8AC3E}">
        <p14:creationId xmlns:p14="http://schemas.microsoft.com/office/powerpoint/2010/main" val="2069569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This one has been VERY common in the invoices I have seen and if you are not adjusting you are paying more than you should</a:t>
            </a:r>
          </a:p>
          <a:p>
            <a:pPr marL="228600" indent="-228600">
              <a:buAutoNum type="arabicPeriod"/>
            </a:pPr>
            <a:endParaRPr lang="en-US" baseline="0" dirty="0" smtClean="0"/>
          </a:p>
          <a:p>
            <a:pPr marL="228600" indent="-228600">
              <a:buAutoNum type="arabicPeriod"/>
            </a:pPr>
            <a:r>
              <a:rPr lang="en-US" baseline="0" dirty="0" smtClean="0"/>
              <a:t>Ontario based NSF was charge GST plus QST. They are unable to reclaim QST and so would likely have only claimed the 50% of the GST component</a:t>
            </a:r>
          </a:p>
          <a:p>
            <a:pPr marL="228600" indent="-228600">
              <a:buAutoNum type="arabicPeriod"/>
            </a:pPr>
            <a:endParaRPr lang="en-US" baseline="0" dirty="0" smtClean="0"/>
          </a:p>
          <a:p>
            <a:pPr marL="228600" indent="-228600">
              <a:buAutoNum type="arabicPeriod"/>
            </a:pPr>
            <a:r>
              <a:rPr lang="en-US" baseline="0" dirty="0" smtClean="0"/>
              <a:t>If they do nothing else they are still exposed. The CRA would audit this and assess that you need to self-assess the provincial component of the HST and good luck getting your supplier to adjust 2 years on</a:t>
            </a:r>
          </a:p>
          <a:p>
            <a:pPr marL="228600" indent="-228600">
              <a:buAutoNum type="arabicPeriod"/>
            </a:pPr>
            <a:endParaRPr lang="en-US" baseline="0" dirty="0" smtClean="0"/>
          </a:p>
          <a:p>
            <a:pPr marL="228600" indent="-228600">
              <a:buAutoNum type="arabicPeriod"/>
            </a:pPr>
            <a:r>
              <a:rPr lang="en-US" baseline="0" dirty="0" smtClean="0"/>
              <a:t>The correct route to go here is to call the supplier and ask that they amend the invoice to be HST only. There is a provision in the QST laws that state that this is what they are supposed to do, so don’t allow them to tell you they can’t. </a:t>
            </a:r>
            <a:endParaRPr lang="en-US" dirty="0" smtClean="0"/>
          </a:p>
        </p:txBody>
      </p:sp>
    </p:spTree>
    <p:extLst>
      <p:ext uri="{BB962C8B-B14F-4D97-AF65-F5344CB8AC3E}">
        <p14:creationId xmlns:p14="http://schemas.microsoft.com/office/powerpoint/2010/main" val="159633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To</a:t>
            </a:r>
            <a:r>
              <a:rPr lang="en-US" baseline="0" dirty="0" smtClean="0"/>
              <a:t> leave you with some hope. This was an invoice from a Quebec-based supplier for the provision of a service to an Ontario-based NSF where they correctly charged HST</a:t>
            </a:r>
            <a:endParaRPr lang="en-US" dirty="0" smtClean="0"/>
          </a:p>
        </p:txBody>
      </p:sp>
    </p:spTree>
    <p:extLst>
      <p:ext uri="{BB962C8B-B14F-4D97-AF65-F5344CB8AC3E}">
        <p14:creationId xmlns:p14="http://schemas.microsoft.com/office/powerpoint/2010/main" val="15166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Only</a:t>
            </a:r>
            <a:r>
              <a:rPr lang="en-US" baseline="0" dirty="0" smtClean="0"/>
              <a:t> because it is the number one area of concern I have seen I wanted to include an excerpt from the </a:t>
            </a:r>
            <a:r>
              <a:rPr lang="en-US" baseline="0" dirty="0" err="1" smtClean="0"/>
              <a:t>Revenu</a:t>
            </a:r>
            <a:r>
              <a:rPr lang="en-US" baseline="0" dirty="0" smtClean="0"/>
              <a:t> Quebec website.</a:t>
            </a:r>
          </a:p>
          <a:p>
            <a:pPr marL="0" indent="0">
              <a:buNone/>
            </a:pPr>
            <a:endParaRPr lang="en-US" baseline="0" dirty="0" smtClean="0"/>
          </a:p>
          <a:p>
            <a:pPr marL="0" indent="0">
              <a:buNone/>
            </a:pPr>
            <a:r>
              <a:rPr lang="en-US" baseline="0" dirty="0" smtClean="0"/>
              <a:t>This is meant as a point of reference for you when discussing with Quebec-based suppliers, many of whom it would appear are not properly applying taxes</a:t>
            </a:r>
            <a:endParaRPr lang="en-US" dirty="0" smtClean="0"/>
          </a:p>
        </p:txBody>
      </p:sp>
    </p:spTree>
    <p:extLst>
      <p:ext uri="{BB962C8B-B14F-4D97-AF65-F5344CB8AC3E}">
        <p14:creationId xmlns:p14="http://schemas.microsoft.com/office/powerpoint/2010/main" val="3542976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 is the number one area where I have seen errors in invoices you have received. It is a repeat-offender</a:t>
            </a:r>
          </a:p>
        </p:txBody>
      </p:sp>
    </p:spTree>
    <p:extLst>
      <p:ext uri="{BB962C8B-B14F-4D97-AF65-F5344CB8AC3E}">
        <p14:creationId xmlns:p14="http://schemas.microsoft.com/office/powerpoint/2010/main" val="1739066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What is the actual impact of this?</a:t>
            </a:r>
            <a:endParaRPr lang="en-US" dirty="0"/>
          </a:p>
        </p:txBody>
      </p:sp>
    </p:spTree>
    <p:extLst>
      <p:ext uri="{BB962C8B-B14F-4D97-AF65-F5344CB8AC3E}">
        <p14:creationId xmlns:p14="http://schemas.microsoft.com/office/powerpoint/2010/main" val="303919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What is the actual impact </a:t>
            </a:r>
            <a:r>
              <a:rPr lang="en-US" baseline="0" smtClean="0"/>
              <a:t>of this?</a:t>
            </a:r>
            <a:endParaRPr lang="en-US" dirty="0"/>
          </a:p>
        </p:txBody>
      </p:sp>
    </p:spTree>
    <p:extLst>
      <p:ext uri="{BB962C8B-B14F-4D97-AF65-F5344CB8AC3E}">
        <p14:creationId xmlns:p14="http://schemas.microsoft.com/office/powerpoint/2010/main" val="1654669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p:txBody>
      </p:sp>
    </p:spTree>
    <p:extLst>
      <p:ext uri="{BB962C8B-B14F-4D97-AF65-F5344CB8AC3E}">
        <p14:creationId xmlns:p14="http://schemas.microsoft.com/office/powerpoint/2010/main" val="1422510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u="none" dirty="0" smtClean="0"/>
              <a:t>ON</a:t>
            </a:r>
            <a:r>
              <a:rPr lang="en-US" b="0" u="none" baseline="0" dirty="0" smtClean="0"/>
              <a:t> based company</a:t>
            </a:r>
          </a:p>
          <a:p>
            <a:pPr marL="0" indent="0">
              <a:buNone/>
            </a:pPr>
            <a:r>
              <a:rPr lang="en-US" b="0" u="none" baseline="0" dirty="0" smtClean="0"/>
              <a:t>Provides document editing and translation over the internet</a:t>
            </a:r>
          </a:p>
          <a:p>
            <a:pPr marL="0" indent="0">
              <a:buNone/>
            </a:pPr>
            <a:r>
              <a:rPr lang="en-US" b="0" u="none" dirty="0" smtClean="0"/>
              <a:t>Does not obtain the address for its client in Saskatchewan</a:t>
            </a:r>
          </a:p>
          <a:p>
            <a:pPr marL="0" indent="0">
              <a:buNone/>
            </a:pPr>
            <a:r>
              <a:rPr lang="en-US" b="0" u="none" dirty="0" smtClean="0"/>
              <a:t>The service is performed in ON and ON HST would be applied at 13%</a:t>
            </a:r>
          </a:p>
        </p:txBody>
      </p:sp>
    </p:spTree>
    <p:extLst>
      <p:ext uri="{BB962C8B-B14F-4D97-AF65-F5344CB8AC3E}">
        <p14:creationId xmlns:p14="http://schemas.microsoft.com/office/powerpoint/2010/main" val="2070953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a:t>
            </a:r>
            <a:r>
              <a:rPr lang="en-US" baseline="0" dirty="0" smtClean="0"/>
              <a:t> rule I included only for completeness and I leave you to read it.</a:t>
            </a:r>
          </a:p>
          <a:p>
            <a:pPr marL="228600" indent="-228600">
              <a:buAutoNum type="arabicPeriod"/>
            </a:pPr>
            <a:endParaRPr lang="en-US" baseline="0" dirty="0" smtClean="0"/>
          </a:p>
          <a:p>
            <a:pPr marL="228600" indent="-228600">
              <a:buAutoNum type="arabicPeriod"/>
            </a:pPr>
            <a:r>
              <a:rPr lang="en-US" baseline="0" dirty="0" smtClean="0"/>
              <a:t>I do not see this applying to NSFs ever</a:t>
            </a:r>
            <a:endParaRPr lang="en-US" dirty="0" smtClean="0"/>
          </a:p>
        </p:txBody>
      </p:sp>
    </p:spTree>
    <p:extLst>
      <p:ext uri="{BB962C8B-B14F-4D97-AF65-F5344CB8AC3E}">
        <p14:creationId xmlns:p14="http://schemas.microsoft.com/office/powerpoint/2010/main" val="124660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ITC - define</a:t>
            </a:r>
          </a:p>
          <a:p>
            <a:pPr marL="228600" indent="-228600">
              <a:buAutoNum type="arabicPeriod"/>
            </a:pPr>
            <a:r>
              <a:rPr lang="en-US" dirty="0" smtClean="0"/>
              <a:t>GST is a value-added</a:t>
            </a:r>
            <a:r>
              <a:rPr lang="en-US" baseline="0" dirty="0" smtClean="0"/>
              <a:t> tax, meaning that the Government collects tax on the final selling price. </a:t>
            </a:r>
          </a:p>
          <a:p>
            <a:pPr marL="228600" indent="-228600">
              <a:buAutoNum type="arabicPeriod"/>
            </a:pPr>
            <a:r>
              <a:rPr lang="en-US" baseline="0" dirty="0" smtClean="0"/>
              <a:t>GST is the Federal component of HST in certain Provinces. To be discussed later</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defRPr/>
            </a:pPr>
            <a:r>
              <a:rPr lang="en-US" dirty="0" smtClean="0"/>
              <a:t>Why</a:t>
            </a:r>
            <a:r>
              <a:rPr lang="en-US" baseline="0" dirty="0" smtClean="0"/>
              <a:t> should you care about the $30,000 limit – anyone you deal with who you pay more than that $ to MUST register for GST</a:t>
            </a:r>
          </a:p>
        </p:txBody>
      </p:sp>
    </p:spTree>
    <p:extLst>
      <p:ext uri="{BB962C8B-B14F-4D97-AF65-F5344CB8AC3E}">
        <p14:creationId xmlns:p14="http://schemas.microsoft.com/office/powerpoint/2010/main" val="104989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In the slide deck for completeness, feel free to read it at your leisure as it will almost</a:t>
            </a:r>
            <a:r>
              <a:rPr lang="en-US" baseline="0" dirty="0" smtClean="0"/>
              <a:t> never arise</a:t>
            </a:r>
            <a:endParaRPr lang="en-US" dirty="0" smtClean="0"/>
          </a:p>
        </p:txBody>
      </p:sp>
    </p:spTree>
    <p:extLst>
      <p:ext uri="{BB962C8B-B14F-4D97-AF65-F5344CB8AC3E}">
        <p14:creationId xmlns:p14="http://schemas.microsoft.com/office/powerpoint/2010/main" val="2473709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baseline="0" dirty="0" smtClean="0"/>
              <a:t>quite distinct from the service rules we have just discussed</a:t>
            </a:r>
            <a:endParaRPr lang="en-US" dirty="0" smtClean="0"/>
          </a:p>
          <a:p>
            <a:endParaRPr lang="en-US" dirty="0"/>
          </a:p>
        </p:txBody>
      </p:sp>
    </p:spTree>
    <p:extLst>
      <p:ext uri="{BB962C8B-B14F-4D97-AF65-F5344CB8AC3E}">
        <p14:creationId xmlns:p14="http://schemas.microsoft.com/office/powerpoint/2010/main" val="1599516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QC based law firm</a:t>
            </a:r>
            <a:r>
              <a:rPr lang="en-US" baseline="0" dirty="0" smtClean="0"/>
              <a:t> does work on TPP being sold in Nova Scotia</a:t>
            </a:r>
          </a:p>
          <a:p>
            <a:pPr marL="228600" indent="-228600">
              <a:buAutoNum type="arabicPeriod"/>
            </a:pPr>
            <a:endParaRPr lang="en-US" baseline="0" dirty="0" smtClean="0"/>
          </a:p>
          <a:p>
            <a:pPr marL="228600" indent="-228600">
              <a:buAutoNum type="arabicPeriod"/>
            </a:pPr>
            <a:r>
              <a:rPr lang="en-US" baseline="0" dirty="0" smtClean="0"/>
              <a:t>Because the TPP is situated in NS, NS HST applies at a rate of 15%</a:t>
            </a:r>
            <a:endParaRPr lang="en-US" dirty="0" smtClean="0"/>
          </a:p>
        </p:txBody>
      </p:sp>
    </p:spTree>
    <p:extLst>
      <p:ext uri="{BB962C8B-B14F-4D97-AF65-F5344CB8AC3E}">
        <p14:creationId xmlns:p14="http://schemas.microsoft.com/office/powerpoint/2010/main" val="2030146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You might have something</a:t>
            </a:r>
            <a:r>
              <a:rPr lang="en-US" baseline="0" dirty="0" smtClean="0"/>
              <a:t> sent out of province, possibly for engraving or finishing of some kind</a:t>
            </a:r>
          </a:p>
          <a:p>
            <a:pPr marL="228600" indent="-228600">
              <a:buAutoNum type="arabicPeriod"/>
            </a:pPr>
            <a:endParaRPr lang="en-US" baseline="0" dirty="0" smtClean="0"/>
          </a:p>
          <a:p>
            <a:pPr marL="228600" indent="-228600">
              <a:buAutoNum type="arabicPeriod"/>
            </a:pPr>
            <a:r>
              <a:rPr lang="en-US" dirty="0" smtClean="0"/>
              <a:t>In</a:t>
            </a:r>
            <a:r>
              <a:rPr lang="en-US" baseline="0" dirty="0" smtClean="0"/>
              <a:t> this example, parts are shipped from AB to ON to be anodized</a:t>
            </a:r>
          </a:p>
          <a:p>
            <a:pPr marL="228600" indent="-228600">
              <a:buAutoNum type="arabicPeriod"/>
            </a:pPr>
            <a:endParaRPr lang="en-US" baseline="0" dirty="0" smtClean="0"/>
          </a:p>
          <a:p>
            <a:pPr marL="228600" indent="-228600">
              <a:buAutoNum type="arabicPeriod"/>
            </a:pPr>
            <a:r>
              <a:rPr lang="en-US" baseline="0" dirty="0" smtClean="0"/>
              <a:t>Because the service is performed on the TPP in Ontario, ON HST applies at a rate of 13%</a:t>
            </a:r>
          </a:p>
          <a:p>
            <a:pPr marL="228600" indent="-228600">
              <a:buAutoNum type="arabicPeriod"/>
            </a:pPr>
            <a:endParaRPr lang="en-US" baseline="0" dirty="0" smtClean="0"/>
          </a:p>
        </p:txBody>
      </p:sp>
    </p:spTree>
    <p:extLst>
      <p:ext uri="{BB962C8B-B14F-4D97-AF65-F5344CB8AC3E}">
        <p14:creationId xmlns:p14="http://schemas.microsoft.com/office/powerpoint/2010/main" val="545010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Tree>
    <p:extLst>
      <p:ext uri="{BB962C8B-B14F-4D97-AF65-F5344CB8AC3E}">
        <p14:creationId xmlns:p14="http://schemas.microsoft.com/office/powerpoint/2010/main" val="3347455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p:txBody>
      </p:sp>
    </p:spTree>
    <p:extLst>
      <p:ext uri="{BB962C8B-B14F-4D97-AF65-F5344CB8AC3E}">
        <p14:creationId xmlns:p14="http://schemas.microsoft.com/office/powerpoint/2010/main" val="572042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Tree>
    <p:extLst>
      <p:ext uri="{BB962C8B-B14F-4D97-AF65-F5344CB8AC3E}">
        <p14:creationId xmlns:p14="http://schemas.microsoft.com/office/powerpoint/2010/main" val="523717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Tree>
    <p:extLst>
      <p:ext uri="{BB962C8B-B14F-4D97-AF65-F5344CB8AC3E}">
        <p14:creationId xmlns:p14="http://schemas.microsoft.com/office/powerpoint/2010/main" val="3663381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You can go back 4 years and adjust for known errors.</a:t>
            </a:r>
            <a:r>
              <a:rPr lang="en-US" baseline="0" dirty="0" smtClean="0"/>
              <a:t> So can the CRA </a:t>
            </a:r>
          </a:p>
          <a:p>
            <a:pPr marL="228600" indent="-228600">
              <a:buAutoNum type="arabicPeriod"/>
            </a:pPr>
            <a:r>
              <a:rPr lang="en-US" baseline="0" dirty="0" smtClean="0"/>
              <a:t>Provincial rules vary, for example in BC you can go back 6 years</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defRPr/>
            </a:pPr>
            <a:r>
              <a:rPr lang="en-US" baseline="0" dirty="0" smtClean="0"/>
              <a:t>What you need to know about your suppliers is that, generally, they don’t care about the HST. They get to claim back 100%</a:t>
            </a:r>
          </a:p>
          <a:p>
            <a:pPr marL="228600" indent="-228600">
              <a:buAutoNum type="arabicPeriod"/>
            </a:pPr>
            <a:r>
              <a:rPr lang="en-US" baseline="0" dirty="0" smtClean="0"/>
              <a:t>because they can claim 100% of HST, self-assessment is far less important to them from the CRA’s perspective. From a charity perspective the CRA is more stringent because they recoup money</a:t>
            </a:r>
          </a:p>
          <a:p>
            <a:pPr marL="228600" indent="-228600">
              <a:buAutoNum type="arabicPeriod"/>
            </a:pPr>
            <a:r>
              <a:rPr lang="en-US" baseline="0" dirty="0" smtClean="0"/>
              <a:t>We are going to look at examples where self-assessment might be required</a:t>
            </a:r>
          </a:p>
          <a:p>
            <a:pPr marL="228600" indent="-228600">
              <a:buAutoNum type="arabicPeriod"/>
            </a:pPr>
            <a:r>
              <a:rPr lang="en-US" baseline="0" dirty="0" smtClean="0"/>
              <a:t>GST and registered for HST: What does this mean for you? If you are in a Province with HST and your supplier charges you incorrectly, you can ask them to correct and to charge you HST. As difficult as this may be for you to imagine – asking someone to charge you </a:t>
            </a:r>
            <a:r>
              <a:rPr lang="en-US" b="1" u="sng" baseline="0" dirty="0" smtClean="0"/>
              <a:t>more</a:t>
            </a:r>
            <a:r>
              <a:rPr lang="en-US" baseline="0" dirty="0" smtClean="0"/>
              <a:t> tax - we will look at one example later where you WILL want to do this</a:t>
            </a:r>
          </a:p>
          <a:p>
            <a:pPr marL="228600" indent="-228600">
              <a:buAutoNum type="arabicPeriod"/>
            </a:pPr>
            <a:r>
              <a:rPr lang="en-US" dirty="0" smtClean="0"/>
              <a:t>“Participating Provinces is</a:t>
            </a:r>
            <a:r>
              <a:rPr lang="en-US" baseline="0" dirty="0" smtClean="0"/>
              <a:t> a commonly-used CRA term to describe Provinces using HST. Non-Participating would be Provinces without HST</a:t>
            </a:r>
            <a:endParaRPr lang="en-US" dirty="0"/>
          </a:p>
        </p:txBody>
      </p:sp>
    </p:spTree>
    <p:extLst>
      <p:ext uri="{BB962C8B-B14F-4D97-AF65-F5344CB8AC3E}">
        <p14:creationId xmlns:p14="http://schemas.microsoft.com/office/powerpoint/2010/main" val="391298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Something to note here is that you can be registered in more than one Province. For example the COC is registered in both Ontario &amp; Quebec. While that allows us to recover a portion of the 8% HST in Ontario AND a portion of the QST in Quebec, Place of Supply rules exist to clearly state which taxes may be recovered and to eliminate fraud</a:t>
            </a:r>
          </a:p>
          <a:p>
            <a:pPr marL="228600" indent="-228600">
              <a:buAutoNum type="arabicPeriod"/>
            </a:pPr>
            <a:endParaRPr lang="en-US" baseline="0" dirty="0" smtClean="0"/>
          </a:p>
          <a:p>
            <a:pPr marL="228600" indent="-228600">
              <a:buAutoNum type="arabicPeriod"/>
            </a:pPr>
            <a:r>
              <a:rPr lang="en-US" baseline="0" dirty="0" smtClean="0"/>
              <a:t>If you are registered in more than one Province you have to be very careful where you are invoiced so as not to overstate or understate your tax liability</a:t>
            </a:r>
          </a:p>
          <a:p>
            <a:pPr marL="228600" indent="-228600">
              <a:buAutoNum type="arabicPeriod"/>
            </a:pPr>
            <a:endParaRPr lang="en-US" baseline="0" dirty="0" smtClean="0"/>
          </a:p>
          <a:p>
            <a:pPr marL="228600" indent="-228600">
              <a:buAutoNum type="arabicPeriod"/>
            </a:pPr>
            <a:r>
              <a:rPr lang="en-US" baseline="0" dirty="0" smtClean="0"/>
              <a:t> if you think this might apply to you I suggest you contact the CRA for confirmation</a:t>
            </a:r>
            <a:endParaRPr lang="en-US" dirty="0"/>
          </a:p>
        </p:txBody>
      </p:sp>
    </p:spTree>
    <p:extLst>
      <p:ext uri="{BB962C8B-B14F-4D97-AF65-F5344CB8AC3E}">
        <p14:creationId xmlns:p14="http://schemas.microsoft.com/office/powerpoint/2010/main" val="113066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The application of this would look something like this for an Ontario-Based NSF</a:t>
            </a:r>
          </a:p>
          <a:p>
            <a:pPr marL="228600" indent="-228600">
              <a:buAutoNum type="arabicPeriod"/>
            </a:pPr>
            <a:endParaRPr lang="en-US" baseline="0" dirty="0" smtClean="0"/>
          </a:p>
          <a:p>
            <a:pPr marL="228600" indent="-228600">
              <a:buAutoNum type="arabicPeriod"/>
            </a:pPr>
            <a:r>
              <a:rPr lang="en-US" baseline="0" dirty="0" smtClean="0"/>
              <a:t>You don’t have to remember these figures, however I will be showing them again later to display the impact of not being taxed correctly</a:t>
            </a:r>
            <a:endParaRPr lang="en-US" dirty="0"/>
          </a:p>
        </p:txBody>
      </p:sp>
    </p:spTree>
    <p:extLst>
      <p:ext uri="{BB962C8B-B14F-4D97-AF65-F5344CB8AC3E}">
        <p14:creationId xmlns:p14="http://schemas.microsoft.com/office/powerpoint/2010/main" val="2478207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 is the crux of my presentation today, and possibly</a:t>
            </a:r>
            <a:r>
              <a:rPr lang="en-US" baseline="0" dirty="0" smtClean="0"/>
              <a:t> one of the more important, and occasionally more complex areas you will encounter</a:t>
            </a:r>
          </a:p>
          <a:p>
            <a:pPr marL="228600" indent="-228600">
              <a:buAutoNum type="arabicPeriod"/>
            </a:pPr>
            <a:endParaRPr lang="en-US" baseline="0" dirty="0" smtClean="0"/>
          </a:p>
          <a:p>
            <a:pPr marL="228600" indent="-228600">
              <a:buAutoNum type="arabicPeriod"/>
            </a:pPr>
            <a:r>
              <a:rPr lang="en-US" baseline="0" dirty="0" smtClean="0"/>
              <a:t>From the many invoices I have seen, it is also the main area where you are paying both too much, and occasionally too little tax</a:t>
            </a:r>
          </a:p>
          <a:p>
            <a:pPr marL="228600" indent="-228600">
              <a:buAutoNum type="arabicPeriod"/>
            </a:pPr>
            <a:endParaRPr lang="en-US" baseline="0" dirty="0" smtClean="0"/>
          </a:p>
          <a:p>
            <a:pPr marL="228600" indent="-228600">
              <a:buAutoNum type="arabicPeriod"/>
            </a:pPr>
            <a:r>
              <a:rPr lang="en-US" baseline="0" dirty="0" smtClean="0"/>
              <a:t>I ask you to remember that these rules are AS confusing for your suppliers. It just won’t impact them anywhere near as much</a:t>
            </a:r>
            <a:endParaRPr lang="en-US" dirty="0"/>
          </a:p>
        </p:txBody>
      </p:sp>
    </p:spTree>
    <p:extLst>
      <p:ext uri="{BB962C8B-B14F-4D97-AF65-F5344CB8AC3E}">
        <p14:creationId xmlns:p14="http://schemas.microsoft.com/office/powerpoint/2010/main" val="4208511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There are NUMEROUS areas which all have different “place of supply” rules. </a:t>
            </a:r>
          </a:p>
          <a:p>
            <a:pPr marL="228600" indent="-228600">
              <a:buAutoNum type="arabicPeriod"/>
            </a:pPr>
            <a:endParaRPr lang="en-US" dirty="0" smtClean="0"/>
          </a:p>
          <a:p>
            <a:pPr marL="228600" indent="-228600">
              <a:buAutoNum type="arabicPeriod"/>
            </a:pPr>
            <a:r>
              <a:rPr lang="en-US" dirty="0" smtClean="0"/>
              <a:t>These are the main 4 along with some of their</a:t>
            </a:r>
            <a:r>
              <a:rPr lang="en-US" baseline="0" dirty="0" smtClean="0"/>
              <a:t> sub-sections.</a:t>
            </a:r>
          </a:p>
          <a:p>
            <a:pPr marL="228600" indent="-228600">
              <a:buAutoNum type="arabicPeriod"/>
            </a:pPr>
            <a:endParaRPr lang="en-US" baseline="0" dirty="0" smtClean="0"/>
          </a:p>
          <a:p>
            <a:pPr marL="228600" indent="-228600">
              <a:buAutoNum type="arabicPeriod"/>
            </a:pPr>
            <a:r>
              <a:rPr lang="en-US" baseline="0" dirty="0" smtClean="0"/>
              <a:t>We are going to focus today on just two – next slide</a:t>
            </a:r>
            <a:endParaRPr lang="en-US" dirty="0" smtClean="0"/>
          </a:p>
        </p:txBody>
      </p:sp>
    </p:spTree>
    <p:extLst>
      <p:ext uri="{BB962C8B-B14F-4D97-AF65-F5344CB8AC3E}">
        <p14:creationId xmlns:p14="http://schemas.microsoft.com/office/powerpoint/2010/main" val="109959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We are going to focus on the two most common events which you will experience, goods &amp; services</a:t>
            </a:r>
          </a:p>
          <a:p>
            <a:pPr marL="228600" indent="-228600">
              <a:buAutoNum type="arabicPeriod"/>
            </a:pPr>
            <a:endParaRPr lang="en-US" dirty="0" smtClean="0"/>
          </a:p>
          <a:p>
            <a:pPr marL="228600" indent="-228600">
              <a:buAutoNum type="arabicPeriod"/>
            </a:pPr>
            <a:r>
              <a:rPr lang="en-US" dirty="0" smtClean="0"/>
              <a:t>Services</a:t>
            </a:r>
            <a:r>
              <a:rPr lang="en-US" baseline="0" dirty="0" smtClean="0"/>
              <a:t> are probably the area where the vast majority of errors will occur and largely because your suppliers don’t tax you correctly</a:t>
            </a:r>
            <a:endParaRPr lang="en-US" dirty="0" smtClean="0"/>
          </a:p>
        </p:txBody>
      </p:sp>
    </p:spTree>
    <p:extLst>
      <p:ext uri="{BB962C8B-B14F-4D97-AF65-F5344CB8AC3E}">
        <p14:creationId xmlns:p14="http://schemas.microsoft.com/office/powerpoint/2010/main" val="59499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521"/>
            <a:ext cx="7772400" cy="1102816"/>
          </a:xfrm>
          <a:prstGeom prst="rect">
            <a:avLst/>
          </a:prstGeom>
        </p:spPr>
        <p:txBody>
          <a:bodyPr lIns="51427" tIns="25715" rIns="51427" bIns="25715"/>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a:prstGeom prst="rect">
            <a:avLst/>
          </a:prstGeom>
        </p:spPr>
        <p:txBody>
          <a:bodyPr lIns="51427" tIns="25715" rIns="51427" bIns="25715"/>
          <a:lstStyle>
            <a:lvl1pPr marL="0" indent="0" algn="ctr">
              <a:buNone/>
              <a:defRPr/>
            </a:lvl1pPr>
            <a:lvl2pPr marL="257129" indent="0" algn="ctr">
              <a:buNone/>
              <a:defRPr/>
            </a:lvl2pPr>
            <a:lvl3pPr marL="514256" indent="0" algn="ctr">
              <a:buNone/>
              <a:defRPr/>
            </a:lvl3pPr>
            <a:lvl4pPr marL="771382" indent="0" algn="ctr">
              <a:buNone/>
              <a:defRPr/>
            </a:lvl4pPr>
            <a:lvl5pPr marL="1028508" indent="0" algn="ctr">
              <a:buNone/>
              <a:defRPr/>
            </a:lvl5pPr>
            <a:lvl6pPr marL="1285635" indent="0" algn="ctr">
              <a:buNone/>
              <a:defRPr/>
            </a:lvl6pPr>
            <a:lvl7pPr marL="1542761" indent="0" algn="ctr">
              <a:buNone/>
              <a:defRPr/>
            </a:lvl7pPr>
            <a:lvl8pPr marL="1799888" indent="0" algn="ctr">
              <a:buNone/>
              <a:defRPr/>
            </a:lvl8pPr>
            <a:lvl9pPr marL="2057015" indent="0" algn="ctr">
              <a:buNone/>
              <a:defRPr/>
            </a:lvl9pPr>
          </a:lstStyle>
          <a:p>
            <a:r>
              <a:rPr lang="en-US" smtClean="0"/>
              <a:t>Click to edit Master subtitle style</a:t>
            </a:r>
            <a:endParaRPr lang="en-CA"/>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76"/>
            <a:ext cx="8229600" cy="857250"/>
          </a:xfrm>
          <a:prstGeom prst="rect">
            <a:avLst/>
          </a:prstGeom>
        </p:spPr>
        <p:txBody>
          <a:bodyPr lIns="51427" tIns="25715" rIns="51427" bIns="25715"/>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200156"/>
            <a:ext cx="8229600" cy="3394175"/>
          </a:xfrm>
          <a:prstGeom prst="rect">
            <a:avLst/>
          </a:prstGeom>
        </p:spPr>
        <p:txBody>
          <a:bodyPr vert="eaVert" lIns="51427" tIns="25715" rIns="51427" bIns="2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278"/>
            <a:ext cx="2057400" cy="4388048"/>
          </a:xfrm>
          <a:prstGeom prst="rect">
            <a:avLst/>
          </a:prstGeom>
        </p:spPr>
        <p:txBody>
          <a:bodyPr vert="eaVert" lIns="51427" tIns="25715" rIns="51427" bIns="25715"/>
          <a:lstStyle/>
          <a:p>
            <a:r>
              <a:rPr lang="en-US" smtClean="0"/>
              <a:t>Click to edit Master title style</a:t>
            </a:r>
            <a:endParaRPr lang="en-CA"/>
          </a:p>
        </p:txBody>
      </p:sp>
      <p:sp>
        <p:nvSpPr>
          <p:cNvPr id="3" name="Vertical Text Placeholder 2"/>
          <p:cNvSpPr>
            <a:spLocks noGrp="1"/>
          </p:cNvSpPr>
          <p:nvPr>
            <p:ph type="body" orient="vert" idx="1"/>
          </p:nvPr>
        </p:nvSpPr>
        <p:spPr>
          <a:xfrm>
            <a:off x="457202" y="206278"/>
            <a:ext cx="6086475" cy="4388048"/>
          </a:xfrm>
          <a:prstGeom prst="rect">
            <a:avLst/>
          </a:prstGeom>
        </p:spPr>
        <p:txBody>
          <a:bodyPr vert="eaVert" lIns="51427" tIns="25715" rIns="51427" bIns="2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76"/>
            <a:ext cx="8229600" cy="857250"/>
          </a:xfrm>
          <a:prstGeom prst="rect">
            <a:avLst/>
          </a:prstGeom>
        </p:spPr>
        <p:txBody>
          <a:bodyPr lIns="51427" tIns="25715" rIns="51427" bIns="25715"/>
          <a:lstStyle/>
          <a:p>
            <a:r>
              <a:rPr lang="en-US" smtClean="0"/>
              <a:t>Click to edit Master title style</a:t>
            </a:r>
            <a:endParaRPr lang="en-CA"/>
          </a:p>
        </p:txBody>
      </p:sp>
      <p:sp>
        <p:nvSpPr>
          <p:cNvPr id="3" name="Content Placeholder 2"/>
          <p:cNvSpPr>
            <a:spLocks noGrp="1"/>
          </p:cNvSpPr>
          <p:nvPr>
            <p:ph idx="1"/>
          </p:nvPr>
        </p:nvSpPr>
        <p:spPr>
          <a:xfrm>
            <a:off x="457200" y="1200156"/>
            <a:ext cx="8229600" cy="3394175"/>
          </a:xfrm>
          <a:prstGeom prst="rect">
            <a:avLst/>
          </a:prstGeom>
        </p:spPr>
        <p:txBody>
          <a:bodyPr lIns="51427" tIns="25715" rIns="51427" bIns="25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12" y="3304879"/>
            <a:ext cx="7772400" cy="1021556"/>
          </a:xfrm>
          <a:prstGeom prst="rect">
            <a:avLst/>
          </a:prstGeom>
        </p:spPr>
        <p:txBody>
          <a:bodyPr lIns="51427" tIns="25715" rIns="51427" bIns="25715" anchor="t"/>
          <a:lstStyle>
            <a:lvl1pPr algn="l">
              <a:defRPr sz="2300" b="1" cap="all"/>
            </a:lvl1pPr>
          </a:lstStyle>
          <a:p>
            <a:r>
              <a:rPr lang="en-US" smtClean="0"/>
              <a:t>Click to edit Master title style</a:t>
            </a:r>
            <a:endParaRPr lang="en-CA"/>
          </a:p>
        </p:txBody>
      </p:sp>
      <p:sp>
        <p:nvSpPr>
          <p:cNvPr id="3" name="Text Placeholder 2"/>
          <p:cNvSpPr>
            <a:spLocks noGrp="1"/>
          </p:cNvSpPr>
          <p:nvPr>
            <p:ph type="body" idx="1"/>
          </p:nvPr>
        </p:nvSpPr>
        <p:spPr>
          <a:xfrm>
            <a:off x="722412" y="2179739"/>
            <a:ext cx="7772400" cy="1125141"/>
          </a:xfrm>
          <a:prstGeom prst="rect">
            <a:avLst/>
          </a:prstGeom>
        </p:spPr>
        <p:txBody>
          <a:bodyPr lIns="51427" tIns="25715" rIns="51427" bIns="25715" anchor="b"/>
          <a:lstStyle>
            <a:lvl1pPr marL="0" indent="0">
              <a:buNone/>
              <a:defRPr sz="1100"/>
            </a:lvl1pPr>
            <a:lvl2pPr marL="257129" indent="0">
              <a:buNone/>
              <a:defRPr sz="1000"/>
            </a:lvl2pPr>
            <a:lvl3pPr marL="514256" indent="0">
              <a:buNone/>
              <a:defRPr sz="900"/>
            </a:lvl3pPr>
            <a:lvl4pPr marL="771382" indent="0">
              <a:buNone/>
              <a:defRPr sz="800"/>
            </a:lvl4pPr>
            <a:lvl5pPr marL="1028508" indent="0">
              <a:buNone/>
              <a:defRPr sz="800"/>
            </a:lvl5pPr>
            <a:lvl6pPr marL="1285635" indent="0">
              <a:buNone/>
              <a:defRPr sz="800"/>
            </a:lvl6pPr>
            <a:lvl7pPr marL="1542761" indent="0">
              <a:buNone/>
              <a:defRPr sz="800"/>
            </a:lvl7pPr>
            <a:lvl8pPr marL="1799888" indent="0">
              <a:buNone/>
              <a:defRPr sz="800"/>
            </a:lvl8pPr>
            <a:lvl9pPr marL="2057015" indent="0">
              <a:buNone/>
              <a:defRPr sz="8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76"/>
            <a:ext cx="8229600" cy="857250"/>
          </a:xfrm>
          <a:prstGeom prst="rect">
            <a:avLst/>
          </a:prstGeom>
        </p:spPr>
        <p:txBody>
          <a:bodyPr lIns="51427" tIns="25715" rIns="51427" bIns="25715"/>
          <a:lstStyle/>
          <a:p>
            <a:r>
              <a:rPr lang="en-US" smtClean="0"/>
              <a:t>Click to edit Master title style</a:t>
            </a:r>
            <a:endParaRPr lang="en-CA"/>
          </a:p>
        </p:txBody>
      </p:sp>
      <p:sp>
        <p:nvSpPr>
          <p:cNvPr id="3" name="Content Placeholder 2"/>
          <p:cNvSpPr>
            <a:spLocks noGrp="1"/>
          </p:cNvSpPr>
          <p:nvPr>
            <p:ph sz="half" idx="1"/>
          </p:nvPr>
        </p:nvSpPr>
        <p:spPr>
          <a:xfrm>
            <a:off x="457201" y="1200156"/>
            <a:ext cx="4071938" cy="3394175"/>
          </a:xfrm>
          <a:prstGeom prst="rect">
            <a:avLst/>
          </a:prstGeom>
        </p:spPr>
        <p:txBody>
          <a:bodyPr lIns="51427" tIns="25715" rIns="51427" bIns="25715"/>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14862" y="1200156"/>
            <a:ext cx="4071938" cy="3394175"/>
          </a:xfrm>
          <a:prstGeom prst="rect">
            <a:avLst/>
          </a:prstGeom>
        </p:spPr>
        <p:txBody>
          <a:bodyPr lIns="51427" tIns="25715" rIns="51427" bIns="25715"/>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76"/>
            <a:ext cx="8229600" cy="857250"/>
          </a:xfrm>
          <a:prstGeom prst="rect">
            <a:avLst/>
          </a:prstGeom>
        </p:spPr>
        <p:txBody>
          <a:bodyPr lIns="51427" tIns="25715" rIns="51427" bIns="25715"/>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2" y="1151039"/>
            <a:ext cx="4039791" cy="480417"/>
          </a:xfrm>
          <a:prstGeom prst="rect">
            <a:avLst/>
          </a:prstGeom>
        </p:spPr>
        <p:txBody>
          <a:bodyPr lIns="51427" tIns="25715" rIns="51427" bIns="25715" anchor="b"/>
          <a:lstStyle>
            <a:lvl1pPr marL="0" indent="0">
              <a:buNone/>
              <a:defRPr sz="1400" b="1"/>
            </a:lvl1pPr>
            <a:lvl2pPr marL="257129" indent="0">
              <a:buNone/>
              <a:defRPr sz="1100" b="1"/>
            </a:lvl2pPr>
            <a:lvl3pPr marL="514256" indent="0">
              <a:buNone/>
              <a:defRPr sz="1000" b="1"/>
            </a:lvl3pPr>
            <a:lvl4pPr marL="771382" indent="0">
              <a:buNone/>
              <a:defRPr sz="900" b="1"/>
            </a:lvl4pPr>
            <a:lvl5pPr marL="1028508" indent="0">
              <a:buNone/>
              <a:defRPr sz="900" b="1"/>
            </a:lvl5pPr>
            <a:lvl6pPr marL="1285635" indent="0">
              <a:buNone/>
              <a:defRPr sz="900" b="1"/>
            </a:lvl6pPr>
            <a:lvl7pPr marL="1542761" indent="0">
              <a:buNone/>
              <a:defRPr sz="900" b="1"/>
            </a:lvl7pPr>
            <a:lvl8pPr marL="1799888" indent="0">
              <a:buNone/>
              <a:defRPr sz="900" b="1"/>
            </a:lvl8pPr>
            <a:lvl9pPr marL="2057015"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57202" y="1631455"/>
            <a:ext cx="4039791" cy="2962870"/>
          </a:xfrm>
          <a:prstGeom prst="rect">
            <a:avLst/>
          </a:prstGeom>
        </p:spPr>
        <p:txBody>
          <a:bodyPr lIns="51427" tIns="25715" rIns="51427" bIns="25715"/>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230" y="1151039"/>
            <a:ext cx="4041577" cy="480417"/>
          </a:xfrm>
          <a:prstGeom prst="rect">
            <a:avLst/>
          </a:prstGeom>
        </p:spPr>
        <p:txBody>
          <a:bodyPr lIns="51427" tIns="25715" rIns="51427" bIns="25715" anchor="b"/>
          <a:lstStyle>
            <a:lvl1pPr marL="0" indent="0">
              <a:buNone/>
              <a:defRPr sz="1400" b="1"/>
            </a:lvl1pPr>
            <a:lvl2pPr marL="257129" indent="0">
              <a:buNone/>
              <a:defRPr sz="1100" b="1"/>
            </a:lvl2pPr>
            <a:lvl3pPr marL="514256" indent="0">
              <a:buNone/>
              <a:defRPr sz="1000" b="1"/>
            </a:lvl3pPr>
            <a:lvl4pPr marL="771382" indent="0">
              <a:buNone/>
              <a:defRPr sz="900" b="1"/>
            </a:lvl4pPr>
            <a:lvl5pPr marL="1028508" indent="0">
              <a:buNone/>
              <a:defRPr sz="900" b="1"/>
            </a:lvl5pPr>
            <a:lvl6pPr marL="1285635" indent="0">
              <a:buNone/>
              <a:defRPr sz="900" b="1"/>
            </a:lvl6pPr>
            <a:lvl7pPr marL="1542761" indent="0">
              <a:buNone/>
              <a:defRPr sz="900" b="1"/>
            </a:lvl7pPr>
            <a:lvl8pPr marL="1799888" indent="0">
              <a:buNone/>
              <a:defRPr sz="900" b="1"/>
            </a:lvl8pPr>
            <a:lvl9pPr marL="2057015"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45230" y="1631455"/>
            <a:ext cx="4041577" cy="2962870"/>
          </a:xfrm>
          <a:prstGeom prst="rect">
            <a:avLst/>
          </a:prstGeom>
        </p:spPr>
        <p:txBody>
          <a:bodyPr lIns="51427" tIns="25715" rIns="51427" bIns="25715"/>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76"/>
            <a:ext cx="8229600" cy="857250"/>
          </a:xfrm>
          <a:prstGeom prst="rect">
            <a:avLst/>
          </a:prstGeom>
        </p:spPr>
        <p:txBody>
          <a:bodyPr lIns="51427" tIns="25715" rIns="51427" bIns="25715"/>
          <a:lstStyle/>
          <a:p>
            <a:r>
              <a:rPr lang="en-US" smtClean="0"/>
              <a:t>Click to edit Master title style</a:t>
            </a:r>
            <a:endParaRPr lang="en-C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490"/>
            <a:ext cx="3008412" cy="871538"/>
          </a:xfrm>
          <a:prstGeom prst="rect">
            <a:avLst/>
          </a:prstGeom>
        </p:spPr>
        <p:txBody>
          <a:bodyPr lIns="51427" tIns="25715" rIns="51427" bIns="25715" anchor="b"/>
          <a:lstStyle>
            <a:lvl1pPr algn="l">
              <a:defRPr sz="1100" b="1"/>
            </a:lvl1pPr>
          </a:lstStyle>
          <a:p>
            <a:r>
              <a:rPr lang="en-US" smtClean="0"/>
              <a:t>Click to edit Master title style</a:t>
            </a:r>
            <a:endParaRPr lang="en-CA"/>
          </a:p>
        </p:txBody>
      </p:sp>
      <p:sp>
        <p:nvSpPr>
          <p:cNvPr id="3" name="Content Placeholder 2"/>
          <p:cNvSpPr>
            <a:spLocks noGrp="1"/>
          </p:cNvSpPr>
          <p:nvPr>
            <p:ph idx="1"/>
          </p:nvPr>
        </p:nvSpPr>
        <p:spPr>
          <a:xfrm>
            <a:off x="3575453" y="204490"/>
            <a:ext cx="5111353" cy="4389834"/>
          </a:xfrm>
          <a:prstGeom prst="rect">
            <a:avLst/>
          </a:prstGeom>
        </p:spPr>
        <p:txBody>
          <a:bodyPr lIns="51427" tIns="25715" rIns="51427" bIns="25715"/>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076033"/>
            <a:ext cx="3008412" cy="3518297"/>
          </a:xfrm>
          <a:prstGeom prst="rect">
            <a:avLst/>
          </a:prstGeom>
        </p:spPr>
        <p:txBody>
          <a:bodyPr lIns="51427" tIns="25715" rIns="51427" bIns="25715"/>
          <a:lstStyle>
            <a:lvl1pPr marL="0" indent="0">
              <a:buNone/>
              <a:defRPr sz="800"/>
            </a:lvl1pPr>
            <a:lvl2pPr marL="257129" indent="0">
              <a:buNone/>
              <a:defRPr sz="700"/>
            </a:lvl2pPr>
            <a:lvl3pPr marL="514256" indent="0">
              <a:buNone/>
              <a:defRPr sz="600"/>
            </a:lvl3pPr>
            <a:lvl4pPr marL="771382" indent="0">
              <a:buNone/>
              <a:defRPr sz="500"/>
            </a:lvl4pPr>
            <a:lvl5pPr marL="1028508" indent="0">
              <a:buNone/>
              <a:defRPr sz="500"/>
            </a:lvl5pPr>
            <a:lvl6pPr marL="1285635" indent="0">
              <a:buNone/>
              <a:defRPr sz="500"/>
            </a:lvl6pPr>
            <a:lvl7pPr marL="1542761" indent="0">
              <a:buNone/>
              <a:defRPr sz="500"/>
            </a:lvl7pPr>
            <a:lvl8pPr marL="1799888" indent="0">
              <a:buNone/>
              <a:defRPr sz="500"/>
            </a:lvl8pPr>
            <a:lvl9pPr marL="2057015" indent="0">
              <a:buNone/>
              <a:defRPr sz="5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89" y="3600456"/>
            <a:ext cx="5486400" cy="425053"/>
          </a:xfrm>
          <a:prstGeom prst="rect">
            <a:avLst/>
          </a:prstGeom>
        </p:spPr>
        <p:txBody>
          <a:bodyPr lIns="51427" tIns="25715" rIns="51427" bIns="25715" anchor="b"/>
          <a:lstStyle>
            <a:lvl1pPr algn="l">
              <a:defRPr sz="1100" b="1"/>
            </a:lvl1pPr>
          </a:lstStyle>
          <a:p>
            <a:r>
              <a:rPr lang="en-US" smtClean="0"/>
              <a:t>Click to edit Master title style</a:t>
            </a:r>
            <a:endParaRPr lang="en-CA"/>
          </a:p>
        </p:txBody>
      </p:sp>
      <p:sp>
        <p:nvSpPr>
          <p:cNvPr id="3" name="Picture Placeholder 2"/>
          <p:cNvSpPr>
            <a:spLocks noGrp="1"/>
          </p:cNvSpPr>
          <p:nvPr>
            <p:ph type="pic" idx="1"/>
          </p:nvPr>
        </p:nvSpPr>
        <p:spPr>
          <a:xfrm>
            <a:off x="1792189" y="459879"/>
            <a:ext cx="5486400" cy="3086100"/>
          </a:xfrm>
          <a:prstGeom prst="rect">
            <a:avLst/>
          </a:prstGeom>
        </p:spPr>
        <p:txBody>
          <a:bodyPr lIns="51427" tIns="25715" rIns="51427" bIns="25715"/>
          <a:lstStyle>
            <a:lvl1pPr marL="0" indent="0">
              <a:buNone/>
              <a:defRPr sz="1800"/>
            </a:lvl1pPr>
            <a:lvl2pPr marL="257129" indent="0">
              <a:buNone/>
              <a:defRPr sz="1600"/>
            </a:lvl2pPr>
            <a:lvl3pPr marL="514256" indent="0">
              <a:buNone/>
              <a:defRPr sz="1400"/>
            </a:lvl3pPr>
            <a:lvl4pPr marL="771382" indent="0">
              <a:buNone/>
              <a:defRPr sz="1100"/>
            </a:lvl4pPr>
            <a:lvl5pPr marL="1028508" indent="0">
              <a:buNone/>
              <a:defRPr sz="1100"/>
            </a:lvl5pPr>
            <a:lvl6pPr marL="1285635" indent="0">
              <a:buNone/>
              <a:defRPr sz="1100"/>
            </a:lvl6pPr>
            <a:lvl7pPr marL="1542761" indent="0">
              <a:buNone/>
              <a:defRPr sz="1100"/>
            </a:lvl7pPr>
            <a:lvl8pPr marL="1799888" indent="0">
              <a:buNone/>
              <a:defRPr sz="1100"/>
            </a:lvl8pPr>
            <a:lvl9pPr marL="2057015" indent="0">
              <a:buNone/>
              <a:defRPr sz="1100"/>
            </a:lvl9pPr>
          </a:lstStyle>
          <a:p>
            <a:pPr lvl="0"/>
            <a:endParaRPr lang="en-CA" noProof="0" smtClean="0">
              <a:sym typeface="Gill Sans" charset="0"/>
            </a:endParaRPr>
          </a:p>
        </p:txBody>
      </p:sp>
      <p:sp>
        <p:nvSpPr>
          <p:cNvPr id="4" name="Text Placeholder 3"/>
          <p:cNvSpPr>
            <a:spLocks noGrp="1"/>
          </p:cNvSpPr>
          <p:nvPr>
            <p:ph type="body" sz="half" idx="2"/>
          </p:nvPr>
        </p:nvSpPr>
        <p:spPr>
          <a:xfrm>
            <a:off x="1792189" y="4025509"/>
            <a:ext cx="5486400" cy="603647"/>
          </a:xfrm>
          <a:prstGeom prst="rect">
            <a:avLst/>
          </a:prstGeom>
        </p:spPr>
        <p:txBody>
          <a:bodyPr lIns="51427" tIns="25715" rIns="51427" bIns="25715"/>
          <a:lstStyle>
            <a:lvl1pPr marL="0" indent="0">
              <a:buNone/>
              <a:defRPr sz="800"/>
            </a:lvl1pPr>
            <a:lvl2pPr marL="257129" indent="0">
              <a:buNone/>
              <a:defRPr sz="700"/>
            </a:lvl2pPr>
            <a:lvl3pPr marL="514256" indent="0">
              <a:buNone/>
              <a:defRPr sz="600"/>
            </a:lvl3pPr>
            <a:lvl4pPr marL="771382" indent="0">
              <a:buNone/>
              <a:defRPr sz="500"/>
            </a:lvl4pPr>
            <a:lvl5pPr marL="1028508" indent="0">
              <a:buNone/>
              <a:defRPr sz="500"/>
            </a:lvl5pPr>
            <a:lvl6pPr marL="1285635" indent="0">
              <a:buNone/>
              <a:defRPr sz="500"/>
            </a:lvl6pPr>
            <a:lvl7pPr marL="1542761" indent="0">
              <a:buNone/>
              <a:defRPr sz="500"/>
            </a:lvl7pPr>
            <a:lvl8pPr marL="1799888" indent="0">
              <a:buNone/>
              <a:defRPr sz="500"/>
            </a:lvl8pPr>
            <a:lvl9pPr marL="2057015" indent="0">
              <a:buNone/>
              <a:defRPr sz="5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eaLnBrk="0" fontAlgn="base" hangingPunct="0">
        <a:spcBef>
          <a:spcPct val="0"/>
        </a:spcBef>
        <a:spcAft>
          <a:spcPct val="0"/>
        </a:spcAft>
        <a:defRPr sz="4300">
          <a:solidFill>
            <a:schemeClr val="tx1"/>
          </a:solidFill>
          <a:latin typeface="+mj-lt"/>
          <a:ea typeface="+mj-ea"/>
          <a:cs typeface="+mj-cs"/>
          <a:sym typeface="Gill Sans" charset="0"/>
        </a:defRPr>
      </a:lvl1pPr>
      <a:lvl2pPr algn="ctr" rtl="0" eaLnBrk="0" fontAlgn="base" hangingPunct="0">
        <a:spcBef>
          <a:spcPct val="0"/>
        </a:spcBef>
        <a:spcAft>
          <a:spcPct val="0"/>
        </a:spcAft>
        <a:defRPr sz="43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3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3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300">
          <a:solidFill>
            <a:schemeClr val="tx1"/>
          </a:solidFill>
          <a:latin typeface="Gill Sans" charset="0"/>
          <a:ea typeface="ヒラギノ角ゴ ProN W3" charset="0"/>
          <a:cs typeface="ヒラギノ角ゴ ProN W3" charset="0"/>
          <a:sym typeface="Gill Sans" charset="0"/>
        </a:defRPr>
      </a:lvl5pPr>
      <a:lvl6pPr marL="257129" algn="ctr" rtl="0" fontAlgn="base">
        <a:spcBef>
          <a:spcPct val="0"/>
        </a:spcBef>
        <a:spcAft>
          <a:spcPct val="0"/>
        </a:spcAft>
        <a:defRPr sz="4300">
          <a:solidFill>
            <a:schemeClr val="tx1"/>
          </a:solidFill>
          <a:latin typeface="Gill Sans" charset="0"/>
          <a:ea typeface="ヒラギノ角ゴ ProN W3" charset="0"/>
          <a:cs typeface="ヒラギノ角ゴ ProN W3" charset="0"/>
          <a:sym typeface="Gill Sans" charset="0"/>
        </a:defRPr>
      </a:lvl6pPr>
      <a:lvl7pPr marL="514256" algn="ctr" rtl="0" fontAlgn="base">
        <a:spcBef>
          <a:spcPct val="0"/>
        </a:spcBef>
        <a:spcAft>
          <a:spcPct val="0"/>
        </a:spcAft>
        <a:defRPr sz="4300">
          <a:solidFill>
            <a:schemeClr val="tx1"/>
          </a:solidFill>
          <a:latin typeface="Gill Sans" charset="0"/>
          <a:ea typeface="ヒラギノ角ゴ ProN W3" charset="0"/>
          <a:cs typeface="ヒラギノ角ゴ ProN W3" charset="0"/>
          <a:sym typeface="Gill Sans" charset="0"/>
        </a:defRPr>
      </a:lvl7pPr>
      <a:lvl8pPr marL="771382" algn="ctr" rtl="0" fontAlgn="base">
        <a:spcBef>
          <a:spcPct val="0"/>
        </a:spcBef>
        <a:spcAft>
          <a:spcPct val="0"/>
        </a:spcAft>
        <a:defRPr sz="4300">
          <a:solidFill>
            <a:schemeClr val="tx1"/>
          </a:solidFill>
          <a:latin typeface="Gill Sans" charset="0"/>
          <a:ea typeface="ヒラギノ角ゴ ProN W3" charset="0"/>
          <a:cs typeface="ヒラギノ角ゴ ProN W3" charset="0"/>
          <a:sym typeface="Gill Sans" charset="0"/>
        </a:defRPr>
      </a:lvl8pPr>
      <a:lvl9pPr marL="1028508" algn="ctr" rtl="0" fontAlgn="base">
        <a:spcBef>
          <a:spcPct val="0"/>
        </a:spcBef>
        <a:spcAft>
          <a:spcPct val="0"/>
        </a:spcAft>
        <a:defRPr sz="4300">
          <a:solidFill>
            <a:schemeClr val="tx1"/>
          </a:solidFill>
          <a:latin typeface="Gill Sans" charset="0"/>
          <a:ea typeface="ヒラギノ角ゴ ProN W3" charset="0"/>
          <a:cs typeface="ヒラギノ角ゴ ProN W3" charset="0"/>
          <a:sym typeface="Gill Sans" charset="0"/>
        </a:defRPr>
      </a:lvl9pPr>
    </p:titleStyle>
    <p:bodyStyle>
      <a:lvl1pPr marL="421403" indent="-299983" algn="l" rtl="0" eaLnBrk="0" fontAlgn="base" hangingPunct="0">
        <a:spcBef>
          <a:spcPts val="1969"/>
        </a:spcBef>
        <a:spcAft>
          <a:spcPct val="0"/>
        </a:spcAft>
        <a:buSzPct val="171000"/>
        <a:buFont typeface="Gill Sans" charset="0"/>
        <a:buChar char="•"/>
        <a:defRPr sz="2000">
          <a:solidFill>
            <a:schemeClr val="tx1"/>
          </a:solidFill>
          <a:latin typeface="+mn-lt"/>
          <a:ea typeface="+mn-ea"/>
          <a:cs typeface="+mn-cs"/>
          <a:sym typeface="Gill Sans" charset="0"/>
        </a:defRPr>
      </a:lvl1pPr>
      <a:lvl2pPr marL="585677" indent="-299983" algn="l" rtl="0" eaLnBrk="0" fontAlgn="base" hangingPunct="0">
        <a:spcBef>
          <a:spcPts val="1969"/>
        </a:spcBef>
        <a:spcAft>
          <a:spcPct val="0"/>
        </a:spcAft>
        <a:buSzPct val="171000"/>
        <a:buFont typeface="Gill Sans" charset="0"/>
        <a:buChar char="•"/>
        <a:defRPr sz="2000">
          <a:solidFill>
            <a:schemeClr val="tx1"/>
          </a:solidFill>
          <a:latin typeface="+mn-lt"/>
          <a:ea typeface="+mn-ea"/>
          <a:cs typeface="+mn-cs"/>
          <a:sym typeface="Gill Sans" charset="0"/>
        </a:defRPr>
      </a:lvl2pPr>
      <a:lvl3pPr marL="749954" indent="-299983" algn="l" rtl="0" eaLnBrk="0" fontAlgn="base" hangingPunct="0">
        <a:spcBef>
          <a:spcPts val="1969"/>
        </a:spcBef>
        <a:spcAft>
          <a:spcPct val="0"/>
        </a:spcAft>
        <a:buSzPct val="171000"/>
        <a:buFont typeface="Gill Sans" charset="0"/>
        <a:buChar char="•"/>
        <a:defRPr sz="2000">
          <a:solidFill>
            <a:schemeClr val="tx1"/>
          </a:solidFill>
          <a:latin typeface="+mn-lt"/>
          <a:ea typeface="+mn-ea"/>
          <a:cs typeface="+mn-cs"/>
          <a:sym typeface="Gill Sans" charset="0"/>
        </a:defRPr>
      </a:lvl3pPr>
      <a:lvl4pPr marL="921372" indent="-299983" algn="l" rtl="0" eaLnBrk="0" fontAlgn="base" hangingPunct="0">
        <a:spcBef>
          <a:spcPts val="1969"/>
        </a:spcBef>
        <a:spcAft>
          <a:spcPct val="0"/>
        </a:spcAft>
        <a:buSzPct val="171000"/>
        <a:buFont typeface="Gill Sans" charset="0"/>
        <a:buChar char="•"/>
        <a:defRPr sz="2000">
          <a:solidFill>
            <a:schemeClr val="tx1"/>
          </a:solidFill>
          <a:latin typeface="+mn-lt"/>
          <a:ea typeface="+mn-ea"/>
          <a:cs typeface="+mn-cs"/>
          <a:sym typeface="Gill Sans" charset="0"/>
        </a:defRPr>
      </a:lvl4pPr>
      <a:lvl5pPr marL="1085648" indent="-299983" algn="l" rtl="0" eaLnBrk="0" fontAlgn="base" hangingPunct="0">
        <a:spcBef>
          <a:spcPts val="1969"/>
        </a:spcBef>
        <a:spcAft>
          <a:spcPct val="0"/>
        </a:spcAft>
        <a:buSzPct val="171000"/>
        <a:buFont typeface="Gill Sans" charset="0"/>
        <a:buChar char="•"/>
        <a:defRPr sz="2000">
          <a:solidFill>
            <a:schemeClr val="tx1"/>
          </a:solidFill>
          <a:latin typeface="+mn-lt"/>
          <a:ea typeface="+mn-ea"/>
          <a:cs typeface="+mn-cs"/>
          <a:sym typeface="Gill Sans" charset="0"/>
        </a:defRPr>
      </a:lvl5pPr>
      <a:lvl6pPr marL="1342775" indent="-299983" algn="l" rtl="0" fontAlgn="base">
        <a:spcBef>
          <a:spcPts val="1969"/>
        </a:spcBef>
        <a:spcAft>
          <a:spcPct val="0"/>
        </a:spcAft>
        <a:buSzPct val="171000"/>
        <a:buFont typeface="Gill Sans" charset="0"/>
        <a:buChar char="•"/>
        <a:defRPr sz="2000">
          <a:solidFill>
            <a:schemeClr val="tx1"/>
          </a:solidFill>
          <a:latin typeface="+mn-lt"/>
          <a:ea typeface="+mn-ea"/>
          <a:cs typeface="+mn-cs"/>
          <a:sym typeface="Gill Sans" charset="0"/>
        </a:defRPr>
      </a:lvl6pPr>
      <a:lvl7pPr marL="1599900" indent="-299983" algn="l" rtl="0" fontAlgn="base">
        <a:spcBef>
          <a:spcPts val="1969"/>
        </a:spcBef>
        <a:spcAft>
          <a:spcPct val="0"/>
        </a:spcAft>
        <a:buSzPct val="171000"/>
        <a:buFont typeface="Gill Sans" charset="0"/>
        <a:buChar char="•"/>
        <a:defRPr sz="2000">
          <a:solidFill>
            <a:schemeClr val="tx1"/>
          </a:solidFill>
          <a:latin typeface="+mn-lt"/>
          <a:ea typeface="+mn-ea"/>
          <a:cs typeface="+mn-cs"/>
          <a:sym typeface="Gill Sans" charset="0"/>
        </a:defRPr>
      </a:lvl7pPr>
      <a:lvl8pPr marL="1857028" indent="-299983" algn="l" rtl="0" fontAlgn="base">
        <a:spcBef>
          <a:spcPts val="1969"/>
        </a:spcBef>
        <a:spcAft>
          <a:spcPct val="0"/>
        </a:spcAft>
        <a:buSzPct val="171000"/>
        <a:buFont typeface="Gill Sans" charset="0"/>
        <a:buChar char="•"/>
        <a:defRPr sz="2000">
          <a:solidFill>
            <a:schemeClr val="tx1"/>
          </a:solidFill>
          <a:latin typeface="+mn-lt"/>
          <a:ea typeface="+mn-ea"/>
          <a:cs typeface="+mn-cs"/>
          <a:sym typeface="Gill Sans" charset="0"/>
        </a:defRPr>
      </a:lvl8pPr>
      <a:lvl9pPr marL="2114156" indent="-299983" algn="l" rtl="0" fontAlgn="base">
        <a:spcBef>
          <a:spcPts val="1969"/>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514256" rtl="0" eaLnBrk="1" latinLnBrk="0" hangingPunct="1">
        <a:defRPr sz="1000" kern="1200">
          <a:solidFill>
            <a:schemeClr val="tx1"/>
          </a:solidFill>
          <a:latin typeface="+mn-lt"/>
          <a:ea typeface="+mn-ea"/>
          <a:cs typeface="+mn-cs"/>
        </a:defRPr>
      </a:lvl1pPr>
      <a:lvl2pPr marL="257129" algn="l" defTabSz="514256" rtl="0" eaLnBrk="1" latinLnBrk="0" hangingPunct="1">
        <a:defRPr sz="1000" kern="1200">
          <a:solidFill>
            <a:schemeClr val="tx1"/>
          </a:solidFill>
          <a:latin typeface="+mn-lt"/>
          <a:ea typeface="+mn-ea"/>
          <a:cs typeface="+mn-cs"/>
        </a:defRPr>
      </a:lvl2pPr>
      <a:lvl3pPr marL="514256" algn="l" defTabSz="514256" rtl="0" eaLnBrk="1" latinLnBrk="0" hangingPunct="1">
        <a:defRPr sz="1000" kern="1200">
          <a:solidFill>
            <a:schemeClr val="tx1"/>
          </a:solidFill>
          <a:latin typeface="+mn-lt"/>
          <a:ea typeface="+mn-ea"/>
          <a:cs typeface="+mn-cs"/>
        </a:defRPr>
      </a:lvl3pPr>
      <a:lvl4pPr marL="771382" algn="l" defTabSz="514256" rtl="0" eaLnBrk="1" latinLnBrk="0" hangingPunct="1">
        <a:defRPr sz="1000" kern="1200">
          <a:solidFill>
            <a:schemeClr val="tx1"/>
          </a:solidFill>
          <a:latin typeface="+mn-lt"/>
          <a:ea typeface="+mn-ea"/>
          <a:cs typeface="+mn-cs"/>
        </a:defRPr>
      </a:lvl4pPr>
      <a:lvl5pPr marL="1028508" algn="l" defTabSz="514256" rtl="0" eaLnBrk="1" latinLnBrk="0" hangingPunct="1">
        <a:defRPr sz="1000" kern="1200">
          <a:solidFill>
            <a:schemeClr val="tx1"/>
          </a:solidFill>
          <a:latin typeface="+mn-lt"/>
          <a:ea typeface="+mn-ea"/>
          <a:cs typeface="+mn-cs"/>
        </a:defRPr>
      </a:lvl5pPr>
      <a:lvl6pPr marL="1285635" algn="l" defTabSz="514256" rtl="0" eaLnBrk="1" latinLnBrk="0" hangingPunct="1">
        <a:defRPr sz="1000" kern="1200">
          <a:solidFill>
            <a:schemeClr val="tx1"/>
          </a:solidFill>
          <a:latin typeface="+mn-lt"/>
          <a:ea typeface="+mn-ea"/>
          <a:cs typeface="+mn-cs"/>
        </a:defRPr>
      </a:lvl6pPr>
      <a:lvl7pPr marL="1542761" algn="l" defTabSz="514256" rtl="0" eaLnBrk="1" latinLnBrk="0" hangingPunct="1">
        <a:defRPr sz="1000" kern="1200">
          <a:solidFill>
            <a:schemeClr val="tx1"/>
          </a:solidFill>
          <a:latin typeface="+mn-lt"/>
          <a:ea typeface="+mn-ea"/>
          <a:cs typeface="+mn-cs"/>
        </a:defRPr>
      </a:lvl7pPr>
      <a:lvl8pPr marL="1799888" algn="l" defTabSz="514256" rtl="0" eaLnBrk="1" latinLnBrk="0" hangingPunct="1">
        <a:defRPr sz="1000" kern="1200">
          <a:solidFill>
            <a:schemeClr val="tx1"/>
          </a:solidFill>
          <a:latin typeface="+mn-lt"/>
          <a:ea typeface="+mn-ea"/>
          <a:cs typeface="+mn-cs"/>
        </a:defRPr>
      </a:lvl8pPr>
      <a:lvl9pPr marL="2057015" algn="l" defTabSz="514256"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www.revenuquebec.ca/en/entreprises/taxes/tpstvhtvq/default.asp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hyperlink" Target="http://www.revenuquebec.ca/en/entreprises/taxes/tpstvhtvq/default.aspx" TargetMode="External"/><Relationship Id="rId3" Type="http://schemas.openxmlformats.org/officeDocument/2006/relationships/image" Target="../media/image4.png"/><Relationship Id="rId7" Type="http://schemas.openxmlformats.org/officeDocument/2006/relationships/hyperlink" Target="http://www.revenuquebec.ca/en/entreprises/taxes/tpstvhtvq/reglesdebase/default.aspx"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www.revenuquebec.ca/documents/en/publications/in/in-203-v(2013-06).pdf" TargetMode="External"/><Relationship Id="rId5" Type="http://schemas.openxmlformats.org/officeDocument/2006/relationships/hyperlink" Target="http://www.cra-arc.gc.ca/E/pub/gp/rc4082/rc4082-e.html" TargetMode="External"/><Relationship Id="rId10" Type="http://schemas.openxmlformats.org/officeDocument/2006/relationships/hyperlink" Target="http://www.cra-arc.gc.ca/E/pub/gm/b-103/b-103-e.pdf" TargetMode="External"/><Relationship Id="rId4" Type="http://schemas.openxmlformats.org/officeDocument/2006/relationships/hyperlink" Target="http://www.cra-arc.gc.ca/tx/bsnss/tpcs/gst-tps/gnrl/hst-tvh/srvcs/gnrl-rls-eng.html" TargetMode="External"/><Relationship Id="rId9" Type="http://schemas.openxmlformats.org/officeDocument/2006/relationships/hyperlink" Target="http://www.cra-arc.gc.ca/E/pub/gp/rc4034/README.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www.cra-arc.gc.ca/E/pub/gm/1-4/READM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tomiczek\Desktop\MOSAIC_PMS_RED-2013.png"/>
          <p:cNvPicPr>
            <a:picLocks noChangeAspect="1" noChangeArrowheads="1"/>
          </p:cNvPicPr>
          <p:nvPr/>
        </p:nvPicPr>
        <p:blipFill rotWithShape="1">
          <a:blip r:embed="rId3">
            <a:extLst>
              <a:ext uri="{28A0092B-C50C-407E-A947-70E740481C1C}">
                <a14:useLocalDpi xmlns:a14="http://schemas.microsoft.com/office/drawing/2010/main" val="0"/>
              </a:ext>
            </a:extLst>
          </a:blip>
          <a:srcRect l="44088" t="54692" r="14632" b="21537"/>
          <a:stretch/>
        </p:blipFill>
        <p:spPr bwMode="auto">
          <a:xfrm rot="10800000">
            <a:off x="0" y="-45124"/>
            <a:ext cx="9144000" cy="51886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7803" y="1635648"/>
            <a:ext cx="7380312" cy="2616093"/>
          </a:xfrm>
          <a:prstGeom prst="rect">
            <a:avLst/>
          </a:prstGeom>
          <a:noFill/>
        </p:spPr>
        <p:txBody>
          <a:bodyPr wrap="square" lIns="91432" tIns="45716" rIns="91432" bIns="45716" rtlCol="0">
            <a:spAutoFit/>
          </a:bodyPr>
          <a:lstStyle/>
          <a:p>
            <a:pPr algn="l"/>
            <a:r>
              <a:rPr lang="en-US" sz="4800" dirty="0" smtClean="0">
                <a:solidFill>
                  <a:schemeClr val="tx1"/>
                </a:solidFill>
                <a:latin typeface="Stratum2 Black" pitchFamily="34" charset="0"/>
                <a:sym typeface="Stratum1 Light" charset="0"/>
              </a:rPr>
              <a:t>SALES TAXES: </a:t>
            </a:r>
            <a:r>
              <a:rPr lang="en-US" sz="4800" dirty="0" smtClean="0">
                <a:solidFill>
                  <a:schemeClr val="tx1"/>
                </a:solidFill>
                <a:latin typeface="Stratum2 Black" pitchFamily="34" charset="0"/>
                <a:sym typeface="Stratum1 Light" charset="0"/>
              </a:rPr>
              <a:t>HST and You</a:t>
            </a:r>
            <a:endParaRPr lang="en-US" sz="2400" dirty="0" smtClean="0">
              <a:solidFill>
                <a:schemeClr val="tx1"/>
              </a:solidFill>
              <a:latin typeface="Stratum1 Medium" pitchFamily="34" charset="0"/>
              <a:sym typeface="Stratum1 Light" charset="0"/>
            </a:endParaRPr>
          </a:p>
          <a:p>
            <a:pPr algn="l"/>
            <a:r>
              <a:rPr lang="en-US" sz="2400" dirty="0" smtClean="0">
                <a:solidFill>
                  <a:schemeClr val="tx1"/>
                </a:solidFill>
                <a:latin typeface="Stratum1 Medium" pitchFamily="34" charset="0"/>
                <a:sym typeface="Stratum1 Light" charset="0"/>
              </a:rPr>
              <a:t>Martin Seaton, CPA, CA</a:t>
            </a:r>
          </a:p>
          <a:p>
            <a:pPr algn="l"/>
            <a:endParaRPr lang="en-US" sz="1200" dirty="0">
              <a:solidFill>
                <a:schemeClr val="tx1"/>
              </a:solidFill>
              <a:latin typeface="Stratum1 Medium" pitchFamily="34" charset="0"/>
              <a:sym typeface="Stratum1 Light" charset="0"/>
            </a:endParaRPr>
          </a:p>
          <a:p>
            <a:endParaRPr lang="en-US" sz="3200" dirty="0">
              <a:solidFill>
                <a:srgbClr val="C1A754"/>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2116" y="339502"/>
            <a:ext cx="824047" cy="81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24488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PLACE OF SUPPLY – TPP (GOODS</a:t>
            </a:r>
            <a:r>
              <a:rPr lang="en-US" sz="4400" dirty="0">
                <a:latin typeface="Stratum2 Black" pitchFamily="34" charset="0"/>
                <a:ea typeface="Stratum1 Black" panose="020B0506030000020004" pitchFamily="34" charset="0"/>
                <a:cs typeface="Stratum1 Black"/>
                <a:sym typeface="Stratum1 Black" pitchFamily="34" charset="0"/>
              </a:rPr>
              <a:t>)</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6266" y="980339"/>
            <a:ext cx="7344816" cy="3785652"/>
          </a:xfrm>
          <a:prstGeom prst="rect">
            <a:avLst/>
          </a:prstGeom>
          <a:noFill/>
        </p:spPr>
        <p:txBody>
          <a:bodyPr wrap="square" rtlCol="0">
            <a:spAutoFit/>
          </a:bodyPr>
          <a:lstStyle/>
          <a:p>
            <a:pPr algn="l"/>
            <a:r>
              <a:rPr lang="en-US" sz="1600" b="1" dirty="0">
                <a:solidFill>
                  <a:schemeClr val="bg1"/>
                </a:solidFill>
                <a:latin typeface="National Book" panose="02000503000000020004" pitchFamily="50" charset="0"/>
                <a:ea typeface="National Book" panose="02000503000000020004" pitchFamily="50" charset="0"/>
              </a:rPr>
              <a:t>General rules - sales of </a:t>
            </a:r>
            <a:r>
              <a:rPr lang="en-US" sz="1600" b="1" dirty="0" smtClean="0">
                <a:solidFill>
                  <a:schemeClr val="bg1"/>
                </a:solidFill>
                <a:latin typeface="National Book" panose="02000503000000020004" pitchFamily="50" charset="0"/>
                <a:ea typeface="National Book" panose="02000503000000020004" pitchFamily="50" charset="0"/>
              </a:rPr>
              <a:t>goods</a:t>
            </a:r>
          </a:p>
          <a:p>
            <a:pPr algn="l"/>
            <a:endParaRPr lang="en-US" sz="1600" b="1" dirty="0">
              <a:solidFill>
                <a:schemeClr val="bg1"/>
              </a:solidFill>
              <a:latin typeface="National Book" panose="02000503000000020004" pitchFamily="50" charset="0"/>
              <a:ea typeface="National Book" panose="02000503000000020004" pitchFamily="50" charset="0"/>
            </a:endParaRPr>
          </a:p>
          <a:p>
            <a:pPr algn="l"/>
            <a:r>
              <a:rPr lang="en-US" sz="1600" dirty="0" smtClean="0">
                <a:solidFill>
                  <a:schemeClr val="bg1"/>
                </a:solidFill>
                <a:latin typeface="National Book" panose="02000503000000020004" pitchFamily="50" charset="0"/>
                <a:ea typeface="National Book" panose="02000503000000020004" pitchFamily="50" charset="0"/>
              </a:rPr>
              <a:t>“A </a:t>
            </a:r>
            <a:r>
              <a:rPr lang="en-US" sz="1600" dirty="0">
                <a:solidFill>
                  <a:schemeClr val="bg1"/>
                </a:solidFill>
                <a:latin typeface="National Book" panose="02000503000000020004" pitchFamily="50" charset="0"/>
                <a:ea typeface="National Book" panose="02000503000000020004" pitchFamily="50" charset="0"/>
              </a:rPr>
              <a:t>supply by way of sale of goods is deemed to be made in a province if the supplier delivers the property or makes it available in the province to the recipient of the supply.</a:t>
            </a:r>
          </a:p>
          <a:p>
            <a:pPr algn="l"/>
            <a:endParaRPr lang="en-US" sz="1600" dirty="0">
              <a:solidFill>
                <a:schemeClr val="bg1"/>
              </a:solidFill>
              <a:latin typeface="National Book" panose="02000503000000020004" pitchFamily="50" charset="0"/>
              <a:ea typeface="National Book" panose="02000503000000020004" pitchFamily="50" charset="0"/>
            </a:endParaRPr>
          </a:p>
          <a:p>
            <a:pPr algn="l"/>
            <a:r>
              <a:rPr lang="en-US" sz="1600" dirty="0">
                <a:solidFill>
                  <a:schemeClr val="bg1"/>
                </a:solidFill>
                <a:latin typeface="National Book" panose="02000503000000020004" pitchFamily="50" charset="0"/>
                <a:ea typeface="National Book" panose="02000503000000020004" pitchFamily="50" charset="0"/>
              </a:rPr>
              <a:t>The application of this place of supply rule is generally based on the province in which legal delivery of the goods to the recipient occurs. However, for purposes of the rule, property is also deemed to be delivered in a particular province, and not in any other province, if the supplier either:</a:t>
            </a:r>
          </a:p>
          <a:p>
            <a:pPr algn="l"/>
            <a:endParaRPr lang="en-US" sz="1600" dirty="0">
              <a:solidFill>
                <a:schemeClr val="bg1"/>
              </a:solidFill>
              <a:latin typeface="National Book" panose="02000503000000020004" pitchFamily="50" charset="0"/>
              <a:ea typeface="National Book" panose="02000503000000020004" pitchFamily="50" charset="0"/>
            </a:endParaRPr>
          </a:p>
          <a:p>
            <a:pPr marL="285750" indent="-285750" algn="l">
              <a:buFont typeface="Arial" panose="020B0604020202020204" pitchFamily="34" charset="0"/>
              <a:buChar char="•"/>
            </a:pPr>
            <a:r>
              <a:rPr lang="en-US" sz="1600" dirty="0">
                <a:solidFill>
                  <a:schemeClr val="bg1"/>
                </a:solidFill>
                <a:latin typeface="National Book" panose="02000503000000020004" pitchFamily="50" charset="0"/>
                <a:ea typeface="National Book" panose="02000503000000020004" pitchFamily="50" charset="0"/>
              </a:rPr>
              <a:t>ships the property to a destination in the particular province that is specified in the contract for carriage of the property or transfers possession of the property to a common carrier or consignee that the supplier has retained on behalf of the recipient to ship the property to such a destination; or</a:t>
            </a:r>
          </a:p>
          <a:p>
            <a:pPr marL="285750" indent="-285750" algn="l">
              <a:buFont typeface="Arial" panose="020B0604020202020204" pitchFamily="34" charset="0"/>
              <a:buChar char="•"/>
            </a:pPr>
            <a:r>
              <a:rPr lang="en-US" sz="1600" dirty="0">
                <a:solidFill>
                  <a:schemeClr val="bg1"/>
                </a:solidFill>
                <a:latin typeface="National Book" panose="02000503000000020004" pitchFamily="50" charset="0"/>
                <a:ea typeface="National Book" panose="02000503000000020004" pitchFamily="50" charset="0"/>
              </a:rPr>
              <a:t>sends the property by mail or courier to an address in the particular province</a:t>
            </a:r>
            <a:r>
              <a:rPr lang="en-US" sz="1600" dirty="0" smtClean="0">
                <a:solidFill>
                  <a:schemeClr val="bg1"/>
                </a:solidFill>
                <a:latin typeface="National Book" panose="02000503000000020004" pitchFamily="50" charset="0"/>
                <a:ea typeface="National Book" panose="02000503000000020004" pitchFamily="50" charset="0"/>
              </a:rPr>
              <a:t>.”</a:t>
            </a:r>
          </a:p>
        </p:txBody>
      </p:sp>
    </p:spTree>
    <p:extLst>
      <p:ext uri="{BB962C8B-B14F-4D97-AF65-F5344CB8AC3E}">
        <p14:creationId xmlns:p14="http://schemas.microsoft.com/office/powerpoint/2010/main" val="24674184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PLACE OF SUPPLY – TPP (GOODS</a:t>
            </a:r>
            <a:r>
              <a:rPr lang="en-US" sz="4400" dirty="0">
                <a:latin typeface="Stratum2 Black" pitchFamily="34" charset="0"/>
                <a:ea typeface="Stratum1 Black" panose="020B0506030000020004" pitchFamily="34" charset="0"/>
                <a:cs typeface="Stratum1 Black"/>
                <a:sym typeface="Stratum1 Black" pitchFamily="34" charset="0"/>
              </a:rPr>
              <a:t>)</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2582" y="994704"/>
            <a:ext cx="7344816" cy="3170099"/>
          </a:xfrm>
          <a:prstGeom prst="rect">
            <a:avLst/>
          </a:prstGeom>
          <a:noFill/>
        </p:spPr>
        <p:txBody>
          <a:bodyPr wrap="square" rtlCol="0">
            <a:spAutoFit/>
          </a:bodyPr>
          <a:lstStyle/>
          <a:p>
            <a:pPr algn="l"/>
            <a:r>
              <a:rPr lang="en-US" dirty="0">
                <a:solidFill>
                  <a:schemeClr val="bg1"/>
                </a:solidFill>
                <a:latin typeface="National Book" panose="02000503000000020004" pitchFamily="50" charset="0"/>
                <a:ea typeface="National Book" panose="02000503000000020004" pitchFamily="50" charset="0"/>
              </a:rPr>
              <a:t>Example </a:t>
            </a:r>
            <a:r>
              <a:rPr lang="en-US" dirty="0" smtClean="0">
                <a:solidFill>
                  <a:schemeClr val="bg1"/>
                </a:solidFill>
                <a:latin typeface="National Book" panose="02000503000000020004" pitchFamily="50" charset="0"/>
                <a:ea typeface="National Book" panose="02000503000000020004" pitchFamily="50" charset="0"/>
              </a:rPr>
              <a:t>1</a:t>
            </a:r>
          </a:p>
          <a:p>
            <a:pPr algn="l"/>
            <a:endParaRPr lang="en-US" dirty="0">
              <a:solidFill>
                <a:schemeClr val="bg1"/>
              </a:solidFill>
              <a:latin typeface="National Book" panose="02000503000000020004" pitchFamily="50" charset="0"/>
              <a:ea typeface="National Book" panose="02000503000000020004" pitchFamily="50" charset="0"/>
            </a:endParaRPr>
          </a:p>
          <a:p>
            <a:pPr algn="just"/>
            <a:r>
              <a:rPr lang="en-US" dirty="0" smtClean="0">
                <a:solidFill>
                  <a:schemeClr val="bg1"/>
                </a:solidFill>
                <a:latin typeface="National Book" panose="02000503000000020004" pitchFamily="50" charset="0"/>
                <a:ea typeface="National Book" panose="02000503000000020004" pitchFamily="50" charset="0"/>
              </a:rPr>
              <a:t>An NSF buys supplies for a new athlete recruitment program and ships them directly to their PSOs across the country.</a:t>
            </a:r>
          </a:p>
          <a:p>
            <a:pPr algn="just"/>
            <a:endParaRPr lang="en-US" dirty="0" smtClean="0">
              <a:solidFill>
                <a:schemeClr val="bg1"/>
              </a:solidFill>
              <a:latin typeface="National Book" panose="02000503000000020004" pitchFamily="50" charset="0"/>
              <a:ea typeface="National Book" panose="02000503000000020004" pitchFamily="50" charset="0"/>
            </a:endParaRPr>
          </a:p>
          <a:p>
            <a:pPr algn="just"/>
            <a:r>
              <a:rPr lang="en-US" dirty="0" smtClean="0">
                <a:solidFill>
                  <a:schemeClr val="bg1"/>
                </a:solidFill>
                <a:latin typeface="National Book" panose="02000503000000020004" pitchFamily="50" charset="0"/>
                <a:ea typeface="National Book" panose="02000503000000020004" pitchFamily="50" charset="0"/>
              </a:rPr>
              <a:t>HST </a:t>
            </a:r>
            <a:r>
              <a:rPr lang="en-US" dirty="0">
                <a:solidFill>
                  <a:schemeClr val="bg1"/>
                </a:solidFill>
                <a:latin typeface="National Book" panose="02000503000000020004" pitchFamily="50" charset="0"/>
                <a:ea typeface="National Book" panose="02000503000000020004" pitchFamily="50" charset="0"/>
              </a:rPr>
              <a:t>applies to the </a:t>
            </a:r>
            <a:r>
              <a:rPr lang="en-US" dirty="0" smtClean="0">
                <a:solidFill>
                  <a:schemeClr val="bg1"/>
                </a:solidFill>
                <a:latin typeface="National Book" panose="02000503000000020004" pitchFamily="50" charset="0"/>
                <a:ea typeface="National Book" panose="02000503000000020004" pitchFamily="50" charset="0"/>
              </a:rPr>
              <a:t>supplies </a:t>
            </a:r>
            <a:r>
              <a:rPr lang="en-US" dirty="0">
                <a:solidFill>
                  <a:schemeClr val="bg1"/>
                </a:solidFill>
                <a:latin typeface="National Book" panose="02000503000000020004" pitchFamily="50" charset="0"/>
                <a:ea typeface="National Book" panose="02000503000000020004" pitchFamily="50" charset="0"/>
              </a:rPr>
              <a:t>that are shipped to the </a:t>
            </a:r>
            <a:r>
              <a:rPr lang="en-US" dirty="0" smtClean="0">
                <a:solidFill>
                  <a:schemeClr val="bg1"/>
                </a:solidFill>
                <a:latin typeface="National Book" panose="02000503000000020004" pitchFamily="50" charset="0"/>
                <a:ea typeface="National Book" panose="02000503000000020004" pitchFamily="50" charset="0"/>
              </a:rPr>
              <a:t>PSOs </a:t>
            </a:r>
            <a:r>
              <a:rPr lang="en-US" dirty="0">
                <a:solidFill>
                  <a:schemeClr val="bg1"/>
                </a:solidFill>
                <a:latin typeface="National Book" panose="02000503000000020004" pitchFamily="50" charset="0"/>
                <a:ea typeface="National Book" panose="02000503000000020004" pitchFamily="50" charset="0"/>
              </a:rPr>
              <a:t>that are situated in the </a:t>
            </a:r>
            <a:r>
              <a:rPr lang="en-US" dirty="0" smtClean="0">
                <a:solidFill>
                  <a:schemeClr val="bg1"/>
                </a:solidFill>
                <a:latin typeface="National Book" panose="02000503000000020004" pitchFamily="50" charset="0"/>
                <a:ea typeface="National Book" panose="02000503000000020004" pitchFamily="50" charset="0"/>
              </a:rPr>
              <a:t>participating provinces. </a:t>
            </a:r>
            <a:r>
              <a:rPr lang="en-US" dirty="0">
                <a:solidFill>
                  <a:schemeClr val="bg1"/>
                </a:solidFill>
                <a:latin typeface="National Book" panose="02000503000000020004" pitchFamily="50" charset="0"/>
                <a:ea typeface="National Book" panose="02000503000000020004" pitchFamily="50" charset="0"/>
              </a:rPr>
              <a:t>GST applies to the </a:t>
            </a:r>
            <a:r>
              <a:rPr lang="en-US" dirty="0" smtClean="0">
                <a:solidFill>
                  <a:schemeClr val="bg1"/>
                </a:solidFill>
                <a:latin typeface="National Book" panose="02000503000000020004" pitchFamily="50" charset="0"/>
                <a:ea typeface="National Book" panose="02000503000000020004" pitchFamily="50" charset="0"/>
              </a:rPr>
              <a:t>supplies </a:t>
            </a:r>
            <a:r>
              <a:rPr lang="en-US" dirty="0">
                <a:solidFill>
                  <a:schemeClr val="bg1"/>
                </a:solidFill>
                <a:latin typeface="National Book" panose="02000503000000020004" pitchFamily="50" charset="0"/>
                <a:ea typeface="National Book" panose="02000503000000020004" pitchFamily="50" charset="0"/>
              </a:rPr>
              <a:t>that are shipped to the </a:t>
            </a:r>
            <a:r>
              <a:rPr lang="en-US" dirty="0" smtClean="0">
                <a:solidFill>
                  <a:schemeClr val="bg1"/>
                </a:solidFill>
                <a:latin typeface="National Book" panose="02000503000000020004" pitchFamily="50" charset="0"/>
                <a:ea typeface="National Book" panose="02000503000000020004" pitchFamily="50" charset="0"/>
              </a:rPr>
              <a:t>PSOs </a:t>
            </a:r>
            <a:r>
              <a:rPr lang="en-US" dirty="0">
                <a:solidFill>
                  <a:schemeClr val="bg1"/>
                </a:solidFill>
                <a:latin typeface="National Book" panose="02000503000000020004" pitchFamily="50" charset="0"/>
                <a:ea typeface="National Book" panose="02000503000000020004" pitchFamily="50" charset="0"/>
              </a:rPr>
              <a:t>that are situated in the non-participating </a:t>
            </a:r>
            <a:r>
              <a:rPr lang="en-US" dirty="0" smtClean="0">
                <a:solidFill>
                  <a:schemeClr val="bg1"/>
                </a:solidFill>
                <a:latin typeface="National Book" panose="02000503000000020004" pitchFamily="50" charset="0"/>
                <a:ea typeface="National Book" panose="02000503000000020004" pitchFamily="50" charset="0"/>
              </a:rPr>
              <a:t>provinces</a:t>
            </a:r>
            <a:r>
              <a:rPr lang="en-US" dirty="0">
                <a:solidFill>
                  <a:schemeClr val="bg1"/>
                </a:solidFill>
                <a:latin typeface="National Book" panose="02000503000000020004" pitchFamily="50" charset="0"/>
                <a:ea typeface="National Book" panose="02000503000000020004" pitchFamily="50" charset="0"/>
              </a:rPr>
              <a:t> </a:t>
            </a:r>
            <a:r>
              <a:rPr lang="en-US" dirty="0" smtClean="0">
                <a:solidFill>
                  <a:schemeClr val="bg1"/>
                </a:solidFill>
                <a:latin typeface="National Book" panose="02000503000000020004" pitchFamily="50" charset="0"/>
                <a:ea typeface="National Book" panose="02000503000000020004" pitchFamily="50" charset="0"/>
              </a:rPr>
              <a:t>(note that you likely also have to self-assess PST in those provinces with GST only, e.g. BC)</a:t>
            </a:r>
            <a:endParaRPr lang="en-US" dirty="0">
              <a:solidFill>
                <a:schemeClr val="bg1"/>
              </a:solidFill>
              <a:latin typeface="National Book" panose="02000503000000020004" pitchFamily="50" charset="0"/>
              <a:ea typeface="National Book" panose="02000503000000020004" pitchFamily="50" charset="0"/>
            </a:endParaRPr>
          </a:p>
        </p:txBody>
      </p:sp>
    </p:spTree>
    <p:extLst>
      <p:ext uri="{BB962C8B-B14F-4D97-AF65-F5344CB8AC3E}">
        <p14:creationId xmlns:p14="http://schemas.microsoft.com/office/powerpoint/2010/main" val="34753178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PLACE OF SUPPLY – TPP (GOODS</a:t>
            </a:r>
            <a:r>
              <a:rPr lang="en-US" sz="4400" dirty="0">
                <a:latin typeface="Stratum2 Black" pitchFamily="34" charset="0"/>
                <a:ea typeface="Stratum1 Black" panose="020B0506030000020004" pitchFamily="34" charset="0"/>
                <a:cs typeface="Stratum1 Black"/>
                <a:sym typeface="Stratum1 Black" pitchFamily="34" charset="0"/>
              </a:rPr>
              <a:t>)</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2582" y="994704"/>
            <a:ext cx="7344816" cy="3785652"/>
          </a:xfrm>
          <a:prstGeom prst="rect">
            <a:avLst/>
          </a:prstGeom>
          <a:noFill/>
        </p:spPr>
        <p:txBody>
          <a:bodyPr wrap="square" rtlCol="0">
            <a:spAutoFit/>
          </a:bodyPr>
          <a:lstStyle/>
          <a:p>
            <a:pPr algn="l"/>
            <a:r>
              <a:rPr lang="en-US" dirty="0" smtClean="0">
                <a:solidFill>
                  <a:schemeClr val="bg1"/>
                </a:solidFill>
                <a:latin typeface="National Book" panose="02000503000000020004" pitchFamily="50" charset="0"/>
                <a:ea typeface="National Book" panose="02000503000000020004" pitchFamily="50" charset="0"/>
              </a:rPr>
              <a:t>Example 2</a:t>
            </a:r>
          </a:p>
          <a:p>
            <a:pPr algn="l"/>
            <a:endParaRPr lang="en-US" dirty="0" smtClean="0">
              <a:solidFill>
                <a:schemeClr val="bg1"/>
              </a:solidFill>
              <a:latin typeface="National Book" panose="02000503000000020004" pitchFamily="50" charset="0"/>
              <a:ea typeface="National Book" panose="02000503000000020004" pitchFamily="50" charset="0"/>
            </a:endParaRPr>
          </a:p>
          <a:p>
            <a:pPr algn="just"/>
            <a:r>
              <a:rPr lang="en-US" dirty="0" smtClean="0">
                <a:solidFill>
                  <a:schemeClr val="bg1"/>
                </a:solidFill>
                <a:latin typeface="National Book" panose="02000503000000020004" pitchFamily="50" charset="0"/>
                <a:ea typeface="National Book" panose="02000503000000020004" pitchFamily="50" charset="0"/>
              </a:rPr>
              <a:t>Gymnastics Canada has items to be given away at its national championships delivered to the event location in Prince </a:t>
            </a:r>
            <a:r>
              <a:rPr lang="en-US" dirty="0">
                <a:solidFill>
                  <a:schemeClr val="bg1"/>
                </a:solidFill>
                <a:latin typeface="National Book" panose="02000503000000020004" pitchFamily="50" charset="0"/>
                <a:ea typeface="National Book" panose="02000503000000020004" pitchFamily="50" charset="0"/>
              </a:rPr>
              <a:t>Edward Island (PEI). </a:t>
            </a:r>
            <a:endParaRPr lang="en-US" dirty="0" smtClean="0">
              <a:solidFill>
                <a:schemeClr val="bg1"/>
              </a:solidFill>
              <a:latin typeface="National Book" panose="02000503000000020004" pitchFamily="50" charset="0"/>
              <a:ea typeface="National Book" panose="02000503000000020004" pitchFamily="50" charset="0"/>
            </a:endParaRPr>
          </a:p>
          <a:p>
            <a:pPr algn="just"/>
            <a:endParaRPr lang="en-US" dirty="0">
              <a:solidFill>
                <a:schemeClr val="bg1"/>
              </a:solidFill>
              <a:latin typeface="National Book" panose="02000503000000020004" pitchFamily="50" charset="0"/>
              <a:ea typeface="National Book" panose="02000503000000020004" pitchFamily="50" charset="0"/>
            </a:endParaRPr>
          </a:p>
          <a:p>
            <a:pPr algn="just"/>
            <a:r>
              <a:rPr lang="en-US" dirty="0" smtClean="0">
                <a:solidFill>
                  <a:schemeClr val="bg1"/>
                </a:solidFill>
                <a:latin typeface="National Book" panose="02000503000000020004" pitchFamily="50" charset="0"/>
                <a:ea typeface="National Book" panose="02000503000000020004" pitchFamily="50" charset="0"/>
              </a:rPr>
              <a:t>Based </a:t>
            </a:r>
            <a:r>
              <a:rPr lang="en-US" dirty="0">
                <a:solidFill>
                  <a:schemeClr val="bg1"/>
                </a:solidFill>
                <a:latin typeface="National Book" panose="02000503000000020004" pitchFamily="50" charset="0"/>
                <a:ea typeface="National Book" panose="02000503000000020004" pitchFamily="50" charset="0"/>
              </a:rPr>
              <a:t>on the terms of delivery in the agreement for the sale of the goods, legal delivery of the goods to </a:t>
            </a:r>
            <a:r>
              <a:rPr lang="en-US" dirty="0" smtClean="0">
                <a:solidFill>
                  <a:schemeClr val="bg1"/>
                </a:solidFill>
                <a:latin typeface="National Book" panose="02000503000000020004" pitchFamily="50" charset="0"/>
                <a:ea typeface="National Book" panose="02000503000000020004" pitchFamily="50" charset="0"/>
              </a:rPr>
              <a:t>Gymnastics Canada </a:t>
            </a:r>
            <a:r>
              <a:rPr lang="en-US" dirty="0">
                <a:solidFill>
                  <a:schemeClr val="bg1"/>
                </a:solidFill>
                <a:latin typeface="National Book" panose="02000503000000020004" pitchFamily="50" charset="0"/>
                <a:ea typeface="National Book" panose="02000503000000020004" pitchFamily="50" charset="0"/>
              </a:rPr>
              <a:t>occurs in PEI. </a:t>
            </a:r>
            <a:endParaRPr lang="en-US" dirty="0" smtClean="0">
              <a:solidFill>
                <a:schemeClr val="bg1"/>
              </a:solidFill>
              <a:latin typeface="National Book" panose="02000503000000020004" pitchFamily="50" charset="0"/>
              <a:ea typeface="National Book" panose="02000503000000020004" pitchFamily="50" charset="0"/>
            </a:endParaRPr>
          </a:p>
          <a:p>
            <a:pPr algn="just"/>
            <a:endParaRPr lang="en-US" dirty="0">
              <a:solidFill>
                <a:schemeClr val="bg1"/>
              </a:solidFill>
              <a:latin typeface="National Book" panose="02000503000000020004" pitchFamily="50" charset="0"/>
              <a:ea typeface="National Book" panose="02000503000000020004" pitchFamily="50" charset="0"/>
            </a:endParaRPr>
          </a:p>
          <a:p>
            <a:pPr algn="just"/>
            <a:r>
              <a:rPr lang="en-US" dirty="0" smtClean="0">
                <a:solidFill>
                  <a:schemeClr val="bg1"/>
                </a:solidFill>
                <a:latin typeface="National Book" panose="02000503000000020004" pitchFamily="50" charset="0"/>
                <a:ea typeface="National Book" panose="02000503000000020004" pitchFamily="50" charset="0"/>
              </a:rPr>
              <a:t>Because </a:t>
            </a:r>
            <a:r>
              <a:rPr lang="en-US" dirty="0">
                <a:solidFill>
                  <a:schemeClr val="bg1"/>
                </a:solidFill>
                <a:latin typeface="National Book" panose="02000503000000020004" pitchFamily="50" charset="0"/>
                <a:ea typeface="National Book" panose="02000503000000020004" pitchFamily="50" charset="0"/>
              </a:rPr>
              <a:t>legal delivery of the goods to the purchaser occurs in PEI, the supply of the goods is made in PEI and is subject to HST at a rate of 14</a:t>
            </a:r>
            <a:r>
              <a:rPr lang="en-US" dirty="0" smtClean="0">
                <a:solidFill>
                  <a:schemeClr val="bg1"/>
                </a:solidFill>
                <a:latin typeface="National Book" panose="02000503000000020004" pitchFamily="50" charset="0"/>
                <a:ea typeface="National Book" panose="02000503000000020004" pitchFamily="50" charset="0"/>
              </a:rPr>
              <a:t>%.</a:t>
            </a:r>
          </a:p>
        </p:txBody>
      </p:sp>
    </p:spTree>
    <p:extLst>
      <p:ext uri="{BB962C8B-B14F-4D97-AF65-F5344CB8AC3E}">
        <p14:creationId xmlns:p14="http://schemas.microsoft.com/office/powerpoint/2010/main" val="15716123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PLACE OF SUPPLY – TPP (GOODS</a:t>
            </a:r>
            <a:r>
              <a:rPr lang="en-US" sz="4400" dirty="0">
                <a:latin typeface="Stratum2 Black" pitchFamily="34" charset="0"/>
                <a:ea typeface="Stratum1 Black" panose="020B0506030000020004" pitchFamily="34" charset="0"/>
                <a:cs typeface="Stratum1 Black"/>
                <a:sym typeface="Stratum1 Black" pitchFamily="34" charset="0"/>
              </a:rPr>
              <a:t>)</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2582" y="994704"/>
            <a:ext cx="7344816" cy="4093428"/>
          </a:xfrm>
          <a:prstGeom prst="rect">
            <a:avLst/>
          </a:prstGeom>
          <a:noFill/>
        </p:spPr>
        <p:txBody>
          <a:bodyPr wrap="square" rtlCol="0">
            <a:spAutoFit/>
          </a:bodyPr>
          <a:lstStyle/>
          <a:p>
            <a:pPr algn="l"/>
            <a:r>
              <a:rPr lang="en-US" dirty="0" smtClean="0">
                <a:solidFill>
                  <a:schemeClr val="bg1"/>
                </a:solidFill>
                <a:latin typeface="National Book" panose="02000503000000020004" pitchFamily="50" charset="0"/>
                <a:ea typeface="National Book" panose="02000503000000020004" pitchFamily="50" charset="0"/>
              </a:rPr>
              <a:t>Example 3</a:t>
            </a:r>
          </a:p>
          <a:p>
            <a:pPr algn="l"/>
            <a:endParaRPr lang="en-US" dirty="0" smtClean="0">
              <a:solidFill>
                <a:schemeClr val="bg1"/>
              </a:solidFill>
              <a:latin typeface="National Book" panose="02000503000000020004" pitchFamily="50" charset="0"/>
              <a:ea typeface="National Book" panose="02000503000000020004" pitchFamily="50" charset="0"/>
            </a:endParaRPr>
          </a:p>
          <a:p>
            <a:pPr algn="just"/>
            <a:r>
              <a:rPr lang="en-US" dirty="0" smtClean="0">
                <a:solidFill>
                  <a:schemeClr val="bg1"/>
                </a:solidFill>
                <a:latin typeface="National Book" panose="02000503000000020004" pitchFamily="50" charset="0"/>
                <a:ea typeface="National Book" panose="02000503000000020004" pitchFamily="50" charset="0"/>
              </a:rPr>
              <a:t>A supplier in Ontario agrees to sell medals to an Alberta-based NSF. </a:t>
            </a:r>
            <a:r>
              <a:rPr lang="en-US" dirty="0">
                <a:solidFill>
                  <a:schemeClr val="bg1"/>
                </a:solidFill>
                <a:latin typeface="National Book" panose="02000503000000020004" pitchFamily="50" charset="0"/>
                <a:ea typeface="National Book" panose="02000503000000020004" pitchFamily="50" charset="0"/>
              </a:rPr>
              <a:t>Based on the terms of delivery in the agreement for the sale of the </a:t>
            </a:r>
            <a:r>
              <a:rPr lang="en-US" dirty="0" smtClean="0">
                <a:solidFill>
                  <a:schemeClr val="bg1"/>
                </a:solidFill>
                <a:latin typeface="National Book" panose="02000503000000020004" pitchFamily="50" charset="0"/>
                <a:ea typeface="National Book" panose="02000503000000020004" pitchFamily="50" charset="0"/>
              </a:rPr>
              <a:t>medals, </a:t>
            </a:r>
            <a:r>
              <a:rPr lang="en-US" dirty="0">
                <a:solidFill>
                  <a:schemeClr val="bg1"/>
                </a:solidFill>
                <a:latin typeface="National Book" panose="02000503000000020004" pitchFamily="50" charset="0"/>
                <a:ea typeface="National Book" panose="02000503000000020004" pitchFamily="50" charset="0"/>
              </a:rPr>
              <a:t>legal delivery of the goods to the purchaser occurs in </a:t>
            </a:r>
            <a:r>
              <a:rPr lang="en-US" dirty="0" smtClean="0">
                <a:solidFill>
                  <a:schemeClr val="bg1"/>
                </a:solidFill>
                <a:latin typeface="National Book" panose="02000503000000020004" pitchFamily="50" charset="0"/>
                <a:ea typeface="National Book" panose="02000503000000020004" pitchFamily="50" charset="0"/>
              </a:rPr>
              <a:t>Ontario. However</a:t>
            </a:r>
            <a:r>
              <a:rPr lang="en-US" dirty="0">
                <a:solidFill>
                  <a:schemeClr val="bg1"/>
                </a:solidFill>
                <a:latin typeface="National Book" panose="02000503000000020004" pitchFamily="50" charset="0"/>
                <a:ea typeface="National Book" panose="02000503000000020004" pitchFamily="50" charset="0"/>
              </a:rPr>
              <a:t>, the supplier agrees to have the goods shipped to the </a:t>
            </a:r>
            <a:r>
              <a:rPr lang="en-US" dirty="0" smtClean="0">
                <a:solidFill>
                  <a:schemeClr val="bg1"/>
                </a:solidFill>
                <a:latin typeface="National Book" panose="02000503000000020004" pitchFamily="50" charset="0"/>
                <a:ea typeface="National Book" panose="02000503000000020004" pitchFamily="50" charset="0"/>
              </a:rPr>
              <a:t>NSF in Alberta. </a:t>
            </a:r>
          </a:p>
          <a:p>
            <a:pPr algn="just"/>
            <a:endParaRPr lang="en-US" dirty="0">
              <a:solidFill>
                <a:schemeClr val="bg1"/>
              </a:solidFill>
              <a:latin typeface="National Book" panose="02000503000000020004" pitchFamily="50" charset="0"/>
              <a:ea typeface="National Book" panose="02000503000000020004" pitchFamily="50" charset="0"/>
            </a:endParaRPr>
          </a:p>
          <a:p>
            <a:pPr algn="just"/>
            <a:r>
              <a:rPr lang="en-US" dirty="0" smtClean="0">
                <a:solidFill>
                  <a:schemeClr val="bg1"/>
                </a:solidFill>
                <a:latin typeface="National Book" panose="02000503000000020004" pitchFamily="50" charset="0"/>
                <a:ea typeface="National Book" panose="02000503000000020004" pitchFamily="50" charset="0"/>
              </a:rPr>
              <a:t>Although </a:t>
            </a:r>
            <a:r>
              <a:rPr lang="en-US" dirty="0">
                <a:solidFill>
                  <a:schemeClr val="bg1"/>
                </a:solidFill>
                <a:latin typeface="National Book" panose="02000503000000020004" pitchFamily="50" charset="0"/>
                <a:ea typeface="National Book" panose="02000503000000020004" pitchFamily="50" charset="0"/>
              </a:rPr>
              <a:t>legal delivery of the goods to the purchaser occurs in </a:t>
            </a:r>
            <a:r>
              <a:rPr lang="en-US" dirty="0" smtClean="0">
                <a:solidFill>
                  <a:schemeClr val="bg1"/>
                </a:solidFill>
                <a:latin typeface="National Book" panose="02000503000000020004" pitchFamily="50" charset="0"/>
                <a:ea typeface="National Book" panose="02000503000000020004" pitchFamily="50" charset="0"/>
              </a:rPr>
              <a:t>Ontario, </a:t>
            </a:r>
            <a:r>
              <a:rPr lang="en-US" dirty="0">
                <a:solidFill>
                  <a:schemeClr val="bg1"/>
                </a:solidFill>
                <a:latin typeface="National Book" panose="02000503000000020004" pitchFamily="50" charset="0"/>
                <a:ea typeface="National Book" panose="02000503000000020004" pitchFamily="50" charset="0"/>
              </a:rPr>
              <a:t>delivery of the goods to the purchaser is considered to occur in </a:t>
            </a:r>
            <a:r>
              <a:rPr lang="en-US" dirty="0" smtClean="0">
                <a:solidFill>
                  <a:schemeClr val="bg1"/>
                </a:solidFill>
                <a:latin typeface="National Book" panose="02000503000000020004" pitchFamily="50" charset="0"/>
                <a:ea typeface="National Book" panose="02000503000000020004" pitchFamily="50" charset="0"/>
              </a:rPr>
              <a:t>Alberta </a:t>
            </a:r>
            <a:r>
              <a:rPr lang="en-US" dirty="0">
                <a:solidFill>
                  <a:schemeClr val="bg1"/>
                </a:solidFill>
                <a:latin typeface="National Book" panose="02000503000000020004" pitchFamily="50" charset="0"/>
                <a:ea typeface="National Book" panose="02000503000000020004" pitchFamily="50" charset="0"/>
              </a:rPr>
              <a:t>because the supplier ships the goods to an address in </a:t>
            </a:r>
            <a:r>
              <a:rPr lang="en-US" dirty="0" smtClean="0">
                <a:solidFill>
                  <a:schemeClr val="bg1"/>
                </a:solidFill>
                <a:latin typeface="National Book" panose="02000503000000020004" pitchFamily="50" charset="0"/>
                <a:ea typeface="National Book" panose="02000503000000020004" pitchFamily="50" charset="0"/>
              </a:rPr>
              <a:t>Alberta. </a:t>
            </a:r>
            <a:r>
              <a:rPr lang="en-US" dirty="0">
                <a:solidFill>
                  <a:schemeClr val="bg1"/>
                </a:solidFill>
                <a:latin typeface="National Book" panose="02000503000000020004" pitchFamily="50" charset="0"/>
                <a:ea typeface="National Book" panose="02000503000000020004" pitchFamily="50" charset="0"/>
              </a:rPr>
              <a:t>The supply of the goods is therefore made in </a:t>
            </a:r>
            <a:r>
              <a:rPr lang="en-US" dirty="0" smtClean="0">
                <a:solidFill>
                  <a:schemeClr val="bg1"/>
                </a:solidFill>
                <a:latin typeface="National Book" panose="02000503000000020004" pitchFamily="50" charset="0"/>
                <a:ea typeface="National Book" panose="02000503000000020004" pitchFamily="50" charset="0"/>
              </a:rPr>
              <a:t>Alberta and GST </a:t>
            </a:r>
            <a:r>
              <a:rPr lang="en-US" dirty="0">
                <a:solidFill>
                  <a:schemeClr val="bg1"/>
                </a:solidFill>
                <a:latin typeface="National Book" panose="02000503000000020004" pitchFamily="50" charset="0"/>
                <a:ea typeface="National Book" panose="02000503000000020004" pitchFamily="50" charset="0"/>
              </a:rPr>
              <a:t>will apply at a rate of 5</a:t>
            </a:r>
            <a:r>
              <a:rPr lang="en-US" dirty="0" smtClean="0">
                <a:solidFill>
                  <a:schemeClr val="bg1"/>
                </a:solidFill>
                <a:latin typeface="National Book" panose="02000503000000020004" pitchFamily="50" charset="0"/>
                <a:ea typeface="National Book" panose="02000503000000020004" pitchFamily="50" charset="0"/>
              </a:rPr>
              <a:t>%.</a:t>
            </a:r>
          </a:p>
        </p:txBody>
      </p:sp>
    </p:spTree>
    <p:extLst>
      <p:ext uri="{BB962C8B-B14F-4D97-AF65-F5344CB8AC3E}">
        <p14:creationId xmlns:p14="http://schemas.microsoft.com/office/powerpoint/2010/main" val="80826307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PLACE OF SUPPLY – TPP (GOODS</a:t>
            </a:r>
            <a:r>
              <a:rPr lang="en-US" sz="4400" dirty="0">
                <a:latin typeface="Stratum2 Black" pitchFamily="34" charset="0"/>
                <a:ea typeface="Stratum1 Black" panose="020B0506030000020004" pitchFamily="34" charset="0"/>
                <a:cs typeface="Stratum1 Black"/>
                <a:sym typeface="Stratum1 Black" pitchFamily="34" charset="0"/>
              </a:rPr>
              <a:t>)</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2582" y="994704"/>
            <a:ext cx="7344816" cy="3477875"/>
          </a:xfrm>
          <a:prstGeom prst="rect">
            <a:avLst/>
          </a:prstGeom>
          <a:noFill/>
        </p:spPr>
        <p:txBody>
          <a:bodyPr wrap="square" rtlCol="0">
            <a:spAutoFit/>
          </a:bodyPr>
          <a:lstStyle/>
          <a:p>
            <a:pPr algn="l"/>
            <a:r>
              <a:rPr lang="en-US" dirty="0" smtClean="0">
                <a:solidFill>
                  <a:schemeClr val="bg1"/>
                </a:solidFill>
                <a:latin typeface="National Book" panose="02000503000000020004" pitchFamily="50" charset="0"/>
                <a:ea typeface="National Book" panose="02000503000000020004" pitchFamily="50" charset="0"/>
              </a:rPr>
              <a:t>Example 4</a:t>
            </a:r>
          </a:p>
          <a:p>
            <a:pPr algn="l"/>
            <a:endParaRPr lang="en-US" dirty="0">
              <a:solidFill>
                <a:schemeClr val="bg1"/>
              </a:solidFill>
              <a:latin typeface="National Book" panose="02000503000000020004" pitchFamily="50" charset="0"/>
              <a:ea typeface="National Book" panose="02000503000000020004" pitchFamily="50" charset="0"/>
            </a:endParaRPr>
          </a:p>
          <a:p>
            <a:pPr algn="just"/>
            <a:r>
              <a:rPr lang="en-US" dirty="0">
                <a:solidFill>
                  <a:schemeClr val="bg1"/>
                </a:solidFill>
                <a:latin typeface="National Book" panose="02000503000000020004" pitchFamily="50" charset="0"/>
                <a:ea typeface="National Book" panose="02000503000000020004" pitchFamily="50" charset="0"/>
              </a:rPr>
              <a:t>A supplier in Nova Scotia makes a supply by way of sale of a good to an Ontario company. Based on the terms of delivery for the sale of the good, legal delivery of the good to the purchaser occurs in Nova Scotia. </a:t>
            </a:r>
            <a:endParaRPr lang="en-US" dirty="0" smtClean="0">
              <a:solidFill>
                <a:schemeClr val="bg1"/>
              </a:solidFill>
              <a:latin typeface="National Book" panose="02000503000000020004" pitchFamily="50" charset="0"/>
              <a:ea typeface="National Book" panose="02000503000000020004" pitchFamily="50" charset="0"/>
            </a:endParaRPr>
          </a:p>
          <a:p>
            <a:pPr algn="just"/>
            <a:endParaRPr lang="en-US" dirty="0">
              <a:solidFill>
                <a:schemeClr val="bg1"/>
              </a:solidFill>
              <a:latin typeface="National Book" panose="02000503000000020004" pitchFamily="50" charset="0"/>
              <a:ea typeface="National Book" panose="02000503000000020004" pitchFamily="50" charset="0"/>
            </a:endParaRPr>
          </a:p>
          <a:p>
            <a:pPr algn="just"/>
            <a:r>
              <a:rPr lang="en-US" dirty="0" smtClean="0">
                <a:solidFill>
                  <a:schemeClr val="bg1"/>
                </a:solidFill>
                <a:latin typeface="National Book" panose="02000503000000020004" pitchFamily="50" charset="0"/>
                <a:ea typeface="National Book" panose="02000503000000020004" pitchFamily="50" charset="0"/>
              </a:rPr>
              <a:t>The </a:t>
            </a:r>
            <a:r>
              <a:rPr lang="en-US" dirty="0">
                <a:solidFill>
                  <a:schemeClr val="bg1"/>
                </a:solidFill>
                <a:latin typeface="National Book" panose="02000503000000020004" pitchFamily="50" charset="0"/>
                <a:ea typeface="National Book" panose="02000503000000020004" pitchFamily="50" charset="0"/>
              </a:rPr>
              <a:t>supplier sends the good by courier to an address outside Canada. Although the supply of the good is made in Nova Scotia, the supply of the good is zero-rated as an export because the supplier sends the good by courier to an address outside Canada</a:t>
            </a:r>
            <a:r>
              <a:rPr lang="en-US" dirty="0" smtClean="0">
                <a:solidFill>
                  <a:schemeClr val="bg1"/>
                </a:solidFill>
                <a:latin typeface="National Book" panose="02000503000000020004" pitchFamily="50" charset="0"/>
                <a:ea typeface="National Book" panose="02000503000000020004" pitchFamily="50" charset="0"/>
              </a:rPr>
              <a:t>.</a:t>
            </a:r>
          </a:p>
        </p:txBody>
      </p:sp>
    </p:spTree>
    <p:extLst>
      <p:ext uri="{BB962C8B-B14F-4D97-AF65-F5344CB8AC3E}">
        <p14:creationId xmlns:p14="http://schemas.microsoft.com/office/powerpoint/2010/main" val="167239438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PLACE OF SUPPLY – TPP (GOODS</a:t>
            </a:r>
            <a:r>
              <a:rPr lang="en-US" sz="4400" dirty="0">
                <a:latin typeface="Stratum2 Black" pitchFamily="34" charset="0"/>
                <a:ea typeface="Stratum1 Black" panose="020B0506030000020004" pitchFamily="34" charset="0"/>
                <a:cs typeface="Stratum1 Black"/>
                <a:sym typeface="Stratum1 Black" pitchFamily="34" charset="0"/>
              </a:rPr>
              <a:t>)</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2411760" y="797287"/>
            <a:ext cx="3744416" cy="4734841"/>
          </a:xfrm>
          <a:prstGeom prst="rect">
            <a:avLst/>
          </a:prstGeom>
        </p:spPr>
      </p:pic>
      <p:sp>
        <p:nvSpPr>
          <p:cNvPr id="2" name="Rectangle 1"/>
          <p:cNvSpPr/>
          <p:nvPr/>
        </p:nvSpPr>
        <p:spPr bwMode="auto">
          <a:xfrm>
            <a:off x="2411760" y="771550"/>
            <a:ext cx="936104" cy="36004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bg1"/>
              </a:solidFill>
              <a:effectLst/>
              <a:latin typeface="Gill Sans" charset="0"/>
              <a:ea typeface="ヒラギノ角ゴ ProN W3" charset="0"/>
              <a:cs typeface="ヒラギノ角ゴ ProN W3" charset="0"/>
              <a:sym typeface="Gill Sans" charset="0"/>
            </a:endParaRPr>
          </a:p>
        </p:txBody>
      </p:sp>
      <p:sp>
        <p:nvSpPr>
          <p:cNvPr id="7" name="Rectangle 6"/>
          <p:cNvSpPr/>
          <p:nvPr/>
        </p:nvSpPr>
        <p:spPr bwMode="auto">
          <a:xfrm>
            <a:off x="4103948" y="797287"/>
            <a:ext cx="684076" cy="36004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3600" b="0" i="0" u="none" strike="noStrike" cap="none" normalizeH="0" baseline="0" smtClean="0">
              <a:ln>
                <a:noFill/>
              </a:ln>
              <a:solidFill>
                <a:schemeClr val="bg1"/>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1960317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PLACE OF SUPPLY - SERVICES	</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1203598"/>
            <a:ext cx="7848872" cy="3170099"/>
          </a:xfrm>
          <a:prstGeom prst="rect">
            <a:avLst/>
          </a:prstGeom>
          <a:noFill/>
        </p:spPr>
        <p:txBody>
          <a:bodyPr wrap="square" rtlCol="0">
            <a:spAutoFit/>
          </a:bodyPr>
          <a:lstStyle/>
          <a:p>
            <a:pPr algn="l"/>
            <a:r>
              <a:rPr lang="en-US" dirty="0" smtClean="0">
                <a:solidFill>
                  <a:schemeClr val="bg1"/>
                </a:solidFill>
                <a:latin typeface="National Book" panose="02000503000000020004" pitchFamily="50" charset="0"/>
                <a:ea typeface="National Book" panose="02000503000000020004" pitchFamily="50" charset="0"/>
              </a:rPr>
              <a:t>The CRA defines two main “services”:</a:t>
            </a:r>
          </a:p>
          <a:p>
            <a:pPr algn="l"/>
            <a:endParaRPr lang="en-US" dirty="0" smtClean="0">
              <a:solidFill>
                <a:schemeClr val="bg1"/>
              </a:solidFill>
              <a:latin typeface="National Book" panose="02000503000000020004" pitchFamily="50" charset="0"/>
              <a:ea typeface="National Book" panose="02000503000000020004" pitchFamily="50" charset="0"/>
            </a:endParaRPr>
          </a:p>
          <a:p>
            <a:pPr marL="457200" indent="-457200" algn="l">
              <a:buFont typeface="+mj-lt"/>
              <a:buAutoNum type="arabicPeriod"/>
            </a:pPr>
            <a:r>
              <a:rPr lang="en-US" dirty="0" smtClean="0">
                <a:solidFill>
                  <a:schemeClr val="bg1"/>
                </a:solidFill>
                <a:latin typeface="National Book" panose="02000503000000020004" pitchFamily="50" charset="0"/>
                <a:ea typeface="National Book" panose="02000503000000020004" pitchFamily="50" charset="0"/>
              </a:rPr>
              <a:t>Services</a:t>
            </a:r>
          </a:p>
          <a:p>
            <a:pPr marL="457200" indent="-457200" algn="l">
              <a:buFont typeface="+mj-lt"/>
              <a:buAutoNum type="arabicPeriod"/>
            </a:pPr>
            <a:endParaRPr lang="en-US" dirty="0" smtClean="0">
              <a:solidFill>
                <a:schemeClr val="bg1"/>
              </a:solidFill>
              <a:latin typeface="National Book" panose="02000503000000020004" pitchFamily="50" charset="0"/>
              <a:ea typeface="National Book" panose="02000503000000020004" pitchFamily="50" charset="0"/>
            </a:endParaRPr>
          </a:p>
          <a:p>
            <a:pPr marL="457200" indent="-457200" algn="l">
              <a:buFont typeface="+mj-lt"/>
              <a:buAutoNum type="arabicPeriod"/>
            </a:pPr>
            <a:r>
              <a:rPr lang="en-US" dirty="0" smtClean="0">
                <a:solidFill>
                  <a:schemeClr val="bg1"/>
                </a:solidFill>
                <a:latin typeface="National Book" panose="02000503000000020004" pitchFamily="50" charset="0"/>
                <a:ea typeface="National Book" panose="02000503000000020004" pitchFamily="50" charset="0"/>
              </a:rPr>
              <a:t>Personal Services </a:t>
            </a:r>
            <a:r>
              <a:rPr lang="en-US" dirty="0">
                <a:solidFill>
                  <a:schemeClr val="bg1"/>
                </a:solidFill>
                <a:latin typeface="National Book" panose="02000503000000020004" pitchFamily="50" charset="0"/>
                <a:ea typeface="National Book" panose="02000503000000020004" pitchFamily="50" charset="0"/>
              </a:rPr>
              <a:t>– “a service that is all or substantially </a:t>
            </a:r>
            <a:r>
              <a:rPr lang="en-US" dirty="0" smtClean="0">
                <a:solidFill>
                  <a:schemeClr val="bg1"/>
                </a:solidFill>
                <a:latin typeface="National Book" panose="02000503000000020004" pitchFamily="50" charset="0"/>
                <a:ea typeface="National Book" panose="02000503000000020004" pitchFamily="50" charset="0"/>
              </a:rPr>
              <a:t>all performed </a:t>
            </a:r>
            <a:r>
              <a:rPr lang="en-US" dirty="0">
                <a:solidFill>
                  <a:schemeClr val="bg1"/>
                </a:solidFill>
                <a:latin typeface="National Book" panose="02000503000000020004" pitchFamily="50" charset="0"/>
                <a:ea typeface="National Book" panose="02000503000000020004" pitchFamily="50" charset="0"/>
              </a:rPr>
              <a:t>in the presence of the individual </a:t>
            </a:r>
            <a:r>
              <a:rPr lang="en-US" dirty="0" smtClean="0">
                <a:solidFill>
                  <a:schemeClr val="bg1"/>
                </a:solidFill>
                <a:latin typeface="National Book" panose="02000503000000020004" pitchFamily="50" charset="0"/>
                <a:ea typeface="National Book" panose="02000503000000020004" pitchFamily="50" charset="0"/>
              </a:rPr>
              <a:t>to whom </a:t>
            </a:r>
            <a:r>
              <a:rPr lang="en-US" dirty="0">
                <a:solidFill>
                  <a:schemeClr val="bg1"/>
                </a:solidFill>
                <a:latin typeface="National Book" panose="02000503000000020004" pitchFamily="50" charset="0"/>
                <a:ea typeface="National Book" panose="02000503000000020004" pitchFamily="50" charset="0"/>
              </a:rPr>
              <a:t>it is </a:t>
            </a:r>
            <a:r>
              <a:rPr lang="en-US" dirty="0" smtClean="0">
                <a:solidFill>
                  <a:schemeClr val="bg1"/>
                </a:solidFill>
                <a:latin typeface="National Book" panose="02000503000000020004" pitchFamily="50" charset="0"/>
                <a:ea typeface="National Book" panose="02000503000000020004" pitchFamily="50" charset="0"/>
              </a:rPr>
              <a:t>rendered”, e.g. massage therapy.</a:t>
            </a:r>
          </a:p>
          <a:p>
            <a:pPr lvl="2" algn="l"/>
            <a:r>
              <a:rPr lang="en-US" dirty="0" smtClean="0">
                <a:solidFill>
                  <a:schemeClr val="bg1"/>
                </a:solidFill>
                <a:latin typeface="National Book" panose="02000503000000020004" pitchFamily="50" charset="0"/>
                <a:ea typeface="National Book" panose="02000503000000020004" pitchFamily="50" charset="0"/>
              </a:rPr>
              <a:t>Generally such personal services will be taxed in the province where they take place.</a:t>
            </a:r>
            <a:endParaRPr lang="en-US" dirty="0">
              <a:solidFill>
                <a:schemeClr val="bg1"/>
              </a:solidFill>
              <a:latin typeface="National Book" panose="02000503000000020004" pitchFamily="50" charset="0"/>
              <a:ea typeface="National Book" panose="02000503000000020004" pitchFamily="50" charset="0"/>
            </a:endParaRPr>
          </a:p>
          <a:p>
            <a:pPr lvl="1" algn="l"/>
            <a:r>
              <a:rPr lang="en-US" dirty="0" smtClean="0">
                <a:solidFill>
                  <a:schemeClr val="bg1"/>
                </a:solidFill>
                <a:latin typeface="National Book" panose="02000503000000020004" pitchFamily="50" charset="0"/>
                <a:ea typeface="National Book" panose="02000503000000020004" pitchFamily="50" charset="0"/>
              </a:rPr>
              <a:t>	</a:t>
            </a:r>
            <a:endParaRPr lang="en-US" dirty="0">
              <a:solidFill>
                <a:schemeClr val="bg1"/>
              </a:solidFill>
              <a:latin typeface="National Book" panose="02000503000000020004" pitchFamily="50" charset="0"/>
              <a:ea typeface="National Book" panose="02000503000000020004" pitchFamily="50" charset="0"/>
            </a:endParaRPr>
          </a:p>
        </p:txBody>
      </p:sp>
    </p:spTree>
    <p:extLst>
      <p:ext uri="{BB962C8B-B14F-4D97-AF65-F5344CB8AC3E}">
        <p14:creationId xmlns:p14="http://schemas.microsoft.com/office/powerpoint/2010/main" val="288543995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PLACE OF SUPPLY - SERVICES	</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1203598"/>
            <a:ext cx="7344816" cy="1631216"/>
          </a:xfrm>
          <a:prstGeom prst="rect">
            <a:avLst/>
          </a:prstGeom>
          <a:noFill/>
        </p:spPr>
        <p:txBody>
          <a:bodyPr wrap="square" rtlCol="0">
            <a:spAutoFit/>
          </a:bodyPr>
          <a:lstStyle/>
          <a:p>
            <a:pPr marL="457200" indent="-457200" algn="l">
              <a:buAutoNum type="arabicPeriod"/>
            </a:pPr>
            <a:r>
              <a:rPr lang="en-US" dirty="0" smtClean="0">
                <a:solidFill>
                  <a:schemeClr val="bg1"/>
                </a:solidFill>
                <a:latin typeface="National Book" panose="02000503000000020004" pitchFamily="50" charset="0"/>
                <a:ea typeface="National Book" panose="02000503000000020004" pitchFamily="50" charset="0"/>
              </a:rPr>
              <a:t>Address </a:t>
            </a:r>
            <a:r>
              <a:rPr lang="en-US" dirty="0">
                <a:solidFill>
                  <a:schemeClr val="bg1"/>
                </a:solidFill>
                <a:latin typeface="National Book" panose="02000503000000020004" pitchFamily="50" charset="0"/>
                <a:ea typeface="National Book" panose="02000503000000020004" pitchFamily="50" charset="0"/>
              </a:rPr>
              <a:t>in Canada </a:t>
            </a:r>
            <a:r>
              <a:rPr lang="en-US" dirty="0" smtClean="0">
                <a:solidFill>
                  <a:schemeClr val="bg1"/>
                </a:solidFill>
                <a:latin typeface="National Book" panose="02000503000000020004" pitchFamily="50" charset="0"/>
                <a:ea typeface="National Book" panose="02000503000000020004" pitchFamily="50" charset="0"/>
              </a:rPr>
              <a:t>obtained</a:t>
            </a:r>
          </a:p>
          <a:p>
            <a:pPr marL="457200" indent="-457200" algn="l">
              <a:buAutoNum type="arabicPeriod"/>
            </a:pPr>
            <a:endParaRPr lang="en-US" dirty="0">
              <a:solidFill>
                <a:schemeClr val="bg1"/>
              </a:solidFill>
              <a:latin typeface="National Book" panose="02000503000000020004" pitchFamily="50" charset="0"/>
              <a:ea typeface="National Book" panose="02000503000000020004" pitchFamily="50" charset="0"/>
            </a:endParaRPr>
          </a:p>
          <a:p>
            <a:pPr marL="457200" indent="-457200" algn="l">
              <a:buAutoNum type="arabicPeriod" startAt="2"/>
            </a:pPr>
            <a:r>
              <a:rPr lang="en-US" dirty="0" smtClean="0">
                <a:solidFill>
                  <a:schemeClr val="bg1"/>
                </a:solidFill>
                <a:latin typeface="National Book" panose="02000503000000020004" pitchFamily="50" charset="0"/>
                <a:ea typeface="National Book" panose="02000503000000020004" pitchFamily="50" charset="0"/>
              </a:rPr>
              <a:t>No Address </a:t>
            </a:r>
            <a:r>
              <a:rPr lang="en-US" dirty="0">
                <a:solidFill>
                  <a:schemeClr val="bg1"/>
                </a:solidFill>
                <a:latin typeface="National Book" panose="02000503000000020004" pitchFamily="50" charset="0"/>
                <a:ea typeface="National Book" panose="02000503000000020004" pitchFamily="50" charset="0"/>
              </a:rPr>
              <a:t>in Canada obtained</a:t>
            </a:r>
            <a:endParaRPr lang="en-US" dirty="0" smtClean="0">
              <a:solidFill>
                <a:schemeClr val="bg1"/>
              </a:solidFill>
              <a:latin typeface="National Book" panose="02000503000000020004" pitchFamily="50" charset="0"/>
              <a:ea typeface="National Book" panose="02000503000000020004" pitchFamily="50" charset="0"/>
            </a:endParaRPr>
          </a:p>
          <a:p>
            <a:pPr marL="457200" indent="-457200" algn="l">
              <a:buAutoNum type="arabicPeriod" startAt="2"/>
            </a:pPr>
            <a:endParaRPr lang="en-US" dirty="0">
              <a:solidFill>
                <a:schemeClr val="bg1"/>
              </a:solidFill>
              <a:latin typeface="National Book" panose="02000503000000020004" pitchFamily="50" charset="0"/>
              <a:ea typeface="National Book" panose="02000503000000020004" pitchFamily="50" charset="0"/>
            </a:endParaRPr>
          </a:p>
          <a:p>
            <a:pPr marL="457200" indent="-457200" algn="l">
              <a:buAutoNum type="arabicPeriod" startAt="3"/>
            </a:pPr>
            <a:r>
              <a:rPr lang="en-US" dirty="0" smtClean="0">
                <a:solidFill>
                  <a:schemeClr val="bg1"/>
                </a:solidFill>
                <a:latin typeface="National Book" panose="02000503000000020004" pitchFamily="50" charset="0"/>
                <a:ea typeface="National Book" panose="02000503000000020004" pitchFamily="50" charset="0"/>
              </a:rPr>
              <a:t>Same Highest Tax Rate</a:t>
            </a:r>
          </a:p>
        </p:txBody>
      </p:sp>
    </p:spTree>
    <p:extLst>
      <p:ext uri="{BB962C8B-B14F-4D97-AF65-F5344CB8AC3E}">
        <p14:creationId xmlns:p14="http://schemas.microsoft.com/office/powerpoint/2010/main" val="282615046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PLACE OF SUPPLY - SERVICES	</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1" y="1050072"/>
            <a:ext cx="8028035" cy="4093428"/>
          </a:xfrm>
          <a:prstGeom prst="rect">
            <a:avLst/>
          </a:prstGeom>
          <a:noFill/>
        </p:spPr>
        <p:txBody>
          <a:bodyPr wrap="square" rtlCol="0">
            <a:spAutoFit/>
          </a:bodyPr>
          <a:lstStyle/>
          <a:p>
            <a:pPr marL="457200" indent="-457200" algn="l">
              <a:buAutoNum type="arabicPeriod"/>
            </a:pPr>
            <a:r>
              <a:rPr lang="en-US" dirty="0" smtClean="0">
                <a:solidFill>
                  <a:schemeClr val="bg1"/>
                </a:solidFill>
                <a:latin typeface="National Book" panose="02000503000000020004" pitchFamily="50" charset="0"/>
                <a:ea typeface="National Book" panose="02000503000000020004" pitchFamily="50" charset="0"/>
              </a:rPr>
              <a:t>Address </a:t>
            </a:r>
            <a:r>
              <a:rPr lang="en-US" dirty="0">
                <a:solidFill>
                  <a:schemeClr val="bg1"/>
                </a:solidFill>
                <a:latin typeface="National Book" panose="02000503000000020004" pitchFamily="50" charset="0"/>
                <a:ea typeface="National Book" panose="02000503000000020004" pitchFamily="50" charset="0"/>
              </a:rPr>
              <a:t>in Canada </a:t>
            </a:r>
            <a:r>
              <a:rPr lang="en-US" dirty="0" smtClean="0">
                <a:solidFill>
                  <a:schemeClr val="bg1"/>
                </a:solidFill>
                <a:latin typeface="National Book" panose="02000503000000020004" pitchFamily="50" charset="0"/>
                <a:ea typeface="National Book" panose="02000503000000020004" pitchFamily="50" charset="0"/>
              </a:rPr>
              <a:t>obtained</a:t>
            </a:r>
          </a:p>
          <a:p>
            <a:pPr marL="457200" indent="-457200" algn="l">
              <a:buAutoNum type="arabicPeriod"/>
            </a:pPr>
            <a:endParaRPr lang="en-US" dirty="0">
              <a:solidFill>
                <a:schemeClr val="bg1"/>
              </a:solidFill>
              <a:latin typeface="National Book" panose="02000503000000020004" pitchFamily="50" charset="0"/>
              <a:ea typeface="National Book" panose="02000503000000020004" pitchFamily="50" charset="0"/>
            </a:endParaRPr>
          </a:p>
          <a:p>
            <a:pPr algn="just"/>
            <a:r>
              <a:rPr lang="en-US" dirty="0">
                <a:solidFill>
                  <a:schemeClr val="bg1"/>
                </a:solidFill>
                <a:latin typeface="National Book" panose="02000503000000020004" pitchFamily="50" charset="0"/>
                <a:ea typeface="National Book" panose="02000503000000020004" pitchFamily="50" charset="0"/>
              </a:rPr>
              <a:t>“A supply of a service is made in a province if, in the ordinary course of business of the supplier, the </a:t>
            </a:r>
            <a:r>
              <a:rPr lang="en-US" dirty="0" smtClean="0">
                <a:solidFill>
                  <a:schemeClr val="bg1"/>
                </a:solidFill>
                <a:latin typeface="National Book" panose="02000503000000020004" pitchFamily="50" charset="0"/>
                <a:ea typeface="National Book" panose="02000503000000020004" pitchFamily="50" charset="0"/>
              </a:rPr>
              <a:t>supplier obtains </a:t>
            </a:r>
            <a:r>
              <a:rPr lang="en-US" dirty="0">
                <a:solidFill>
                  <a:schemeClr val="bg1"/>
                </a:solidFill>
                <a:latin typeface="National Book" panose="02000503000000020004" pitchFamily="50" charset="0"/>
                <a:ea typeface="National Book" panose="02000503000000020004" pitchFamily="50" charset="0"/>
              </a:rPr>
              <a:t>an address in the province that is</a:t>
            </a:r>
          </a:p>
          <a:p>
            <a:pPr algn="just"/>
            <a:r>
              <a:rPr lang="en-US" dirty="0">
                <a:solidFill>
                  <a:schemeClr val="bg1"/>
                </a:solidFill>
                <a:latin typeface="National Book" panose="02000503000000020004" pitchFamily="50" charset="0"/>
                <a:ea typeface="National Book" panose="02000503000000020004" pitchFamily="50" charset="0"/>
              </a:rPr>
              <a:t>(A) if the supplier obtains only one address that is a home or </a:t>
            </a:r>
            <a:r>
              <a:rPr lang="en-US" dirty="0" smtClean="0">
                <a:solidFill>
                  <a:schemeClr val="bg1"/>
                </a:solidFill>
                <a:latin typeface="National Book" panose="02000503000000020004" pitchFamily="50" charset="0"/>
                <a:ea typeface="National Book" panose="02000503000000020004" pitchFamily="50" charset="0"/>
              </a:rPr>
              <a:t>a business </a:t>
            </a:r>
            <a:r>
              <a:rPr lang="en-US" dirty="0">
                <a:solidFill>
                  <a:schemeClr val="bg1"/>
                </a:solidFill>
                <a:latin typeface="National Book" panose="02000503000000020004" pitchFamily="50" charset="0"/>
                <a:ea typeface="National Book" panose="02000503000000020004" pitchFamily="50" charset="0"/>
              </a:rPr>
              <a:t>address in Canada of the recipient, </a:t>
            </a:r>
            <a:r>
              <a:rPr lang="en-US" dirty="0" smtClean="0">
                <a:solidFill>
                  <a:schemeClr val="bg1"/>
                </a:solidFill>
                <a:latin typeface="National Book" panose="02000503000000020004" pitchFamily="50" charset="0"/>
                <a:ea typeface="National Book" panose="02000503000000020004" pitchFamily="50" charset="0"/>
              </a:rPr>
              <a:t>the home </a:t>
            </a:r>
            <a:r>
              <a:rPr lang="en-US" dirty="0">
                <a:solidFill>
                  <a:schemeClr val="bg1"/>
                </a:solidFill>
                <a:latin typeface="National Book" panose="02000503000000020004" pitchFamily="50" charset="0"/>
                <a:ea typeface="National Book" panose="02000503000000020004" pitchFamily="50" charset="0"/>
              </a:rPr>
              <a:t>or business address in Canada obtained by the supplier,</a:t>
            </a:r>
          </a:p>
          <a:p>
            <a:pPr algn="just"/>
            <a:r>
              <a:rPr lang="en-US" dirty="0">
                <a:solidFill>
                  <a:schemeClr val="bg1"/>
                </a:solidFill>
                <a:latin typeface="National Book" panose="02000503000000020004" pitchFamily="50" charset="0"/>
                <a:ea typeface="National Book" panose="02000503000000020004" pitchFamily="50" charset="0"/>
              </a:rPr>
              <a:t>(B) if the supplier obtains more than one address described in paragraph (A), the address described in </a:t>
            </a:r>
            <a:r>
              <a:rPr lang="en-US" dirty="0" smtClean="0">
                <a:solidFill>
                  <a:schemeClr val="bg1"/>
                </a:solidFill>
                <a:latin typeface="National Book" panose="02000503000000020004" pitchFamily="50" charset="0"/>
                <a:ea typeface="National Book" panose="02000503000000020004" pitchFamily="50" charset="0"/>
              </a:rPr>
              <a:t>that paragraph </a:t>
            </a:r>
            <a:r>
              <a:rPr lang="en-US" dirty="0">
                <a:solidFill>
                  <a:schemeClr val="bg1"/>
                </a:solidFill>
                <a:latin typeface="National Book" panose="02000503000000020004" pitchFamily="50" charset="0"/>
                <a:ea typeface="National Book" panose="02000503000000020004" pitchFamily="50" charset="0"/>
              </a:rPr>
              <a:t>that is most closely connected with the supply, or</a:t>
            </a:r>
          </a:p>
          <a:p>
            <a:pPr algn="just"/>
            <a:r>
              <a:rPr lang="en-US" dirty="0">
                <a:solidFill>
                  <a:schemeClr val="bg1"/>
                </a:solidFill>
                <a:latin typeface="National Book" panose="02000503000000020004" pitchFamily="50" charset="0"/>
                <a:ea typeface="National Book" panose="02000503000000020004" pitchFamily="50" charset="0"/>
              </a:rPr>
              <a:t>(C) in any other case, the address in Canada of the recipient that </a:t>
            </a:r>
            <a:r>
              <a:rPr lang="en-US" dirty="0" smtClean="0">
                <a:solidFill>
                  <a:schemeClr val="bg1"/>
                </a:solidFill>
                <a:latin typeface="National Book" panose="02000503000000020004" pitchFamily="50" charset="0"/>
                <a:ea typeface="National Book" panose="02000503000000020004" pitchFamily="50" charset="0"/>
              </a:rPr>
              <a:t>is most </a:t>
            </a:r>
            <a:r>
              <a:rPr lang="en-US" dirty="0">
                <a:solidFill>
                  <a:schemeClr val="bg1"/>
                </a:solidFill>
                <a:latin typeface="National Book" panose="02000503000000020004" pitchFamily="50" charset="0"/>
                <a:ea typeface="National Book" panose="02000503000000020004" pitchFamily="50" charset="0"/>
              </a:rPr>
              <a:t>closely connected with the supply</a:t>
            </a:r>
            <a:r>
              <a:rPr lang="en-US" dirty="0" smtClean="0">
                <a:solidFill>
                  <a:schemeClr val="bg1"/>
                </a:solidFill>
                <a:latin typeface="National Book" panose="02000503000000020004" pitchFamily="50" charset="0"/>
                <a:ea typeface="National Book" panose="02000503000000020004" pitchFamily="50" charset="0"/>
              </a:rPr>
              <a:t>.”</a:t>
            </a:r>
          </a:p>
        </p:txBody>
      </p:sp>
    </p:spTree>
    <p:extLst>
      <p:ext uri="{BB962C8B-B14F-4D97-AF65-F5344CB8AC3E}">
        <p14:creationId xmlns:p14="http://schemas.microsoft.com/office/powerpoint/2010/main" val="11845887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a:latin typeface="Stratum2 Black" pitchFamily="34" charset="0"/>
                <a:ea typeface="Stratum1 Black" panose="020B0506030000020004" pitchFamily="34" charset="0"/>
                <a:cs typeface="Stratum1 Black"/>
                <a:sym typeface="Stratum1 Black" pitchFamily="34" charset="0"/>
              </a:rPr>
              <a:t>PLACE OF SUPPLY - SERVICES</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1203598"/>
            <a:ext cx="7344816" cy="1015663"/>
          </a:xfrm>
          <a:prstGeom prst="rect">
            <a:avLst/>
          </a:prstGeom>
          <a:noFill/>
        </p:spPr>
        <p:txBody>
          <a:bodyPr wrap="square" rtlCol="0">
            <a:spAutoFit/>
          </a:bodyPr>
          <a:lstStyle/>
          <a:p>
            <a:pPr marL="457200" indent="-457200" algn="l">
              <a:buAutoNum type="arabicPeriod"/>
            </a:pPr>
            <a:r>
              <a:rPr lang="en-US" dirty="0">
                <a:solidFill>
                  <a:schemeClr val="bg1"/>
                </a:solidFill>
                <a:latin typeface="National Book" panose="02000503000000020004" pitchFamily="50" charset="0"/>
                <a:ea typeface="National Book" panose="02000503000000020004" pitchFamily="50" charset="0"/>
              </a:rPr>
              <a:t>Address in Canada obtained</a:t>
            </a:r>
          </a:p>
          <a:p>
            <a:pPr marL="457200" indent="-457200" algn="l">
              <a:buAutoNum type="arabicPeriod"/>
            </a:pPr>
            <a:endParaRPr lang="en-US" dirty="0" smtClean="0">
              <a:solidFill>
                <a:schemeClr val="bg1"/>
              </a:solidFill>
              <a:latin typeface="National Book" panose="02000503000000020004" pitchFamily="50" charset="0"/>
              <a:ea typeface="National Book" panose="02000503000000020004" pitchFamily="50" charset="0"/>
            </a:endParaRPr>
          </a:p>
          <a:p>
            <a:pPr marL="457200" indent="-457200" algn="l">
              <a:buAutoNum type="arabicPeriod"/>
            </a:pPr>
            <a:endParaRPr lang="en-US" dirty="0">
              <a:solidFill>
                <a:schemeClr val="bg1"/>
              </a:solidFill>
              <a:latin typeface="National Book" panose="02000503000000020004" pitchFamily="50" charset="0"/>
              <a:ea typeface="National Book" panose="02000503000000020004" pitchFamily="50" charset="0"/>
            </a:endParaRPr>
          </a:p>
        </p:txBody>
      </p:sp>
      <p:pic>
        <p:nvPicPr>
          <p:cNvPr id="3" name="Picture 2"/>
          <p:cNvPicPr>
            <a:picLocks noChangeAspect="1"/>
          </p:cNvPicPr>
          <p:nvPr/>
        </p:nvPicPr>
        <p:blipFill>
          <a:blip r:embed="rId4"/>
          <a:stretch>
            <a:fillRect/>
          </a:stretch>
        </p:blipFill>
        <p:spPr>
          <a:xfrm>
            <a:off x="902023" y="1704976"/>
            <a:ext cx="6478290" cy="3364982"/>
          </a:xfrm>
          <a:prstGeom prst="rect">
            <a:avLst/>
          </a:prstGeom>
        </p:spPr>
      </p:pic>
    </p:spTree>
    <p:extLst>
      <p:ext uri="{BB962C8B-B14F-4D97-AF65-F5344CB8AC3E}">
        <p14:creationId xmlns:p14="http://schemas.microsoft.com/office/powerpoint/2010/main" val="190364637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INTRODUCTION</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1419622"/>
            <a:ext cx="8640960" cy="2246769"/>
          </a:xfrm>
          <a:prstGeom prst="rect">
            <a:avLst/>
          </a:prstGeom>
          <a:noFill/>
        </p:spPr>
        <p:txBody>
          <a:bodyPr wrap="square" rtlCol="0">
            <a:spAutoFit/>
          </a:bodyPr>
          <a:lstStyle/>
          <a:p>
            <a:pPr marL="342900" indent="-342900" algn="l">
              <a:buClr>
                <a:schemeClr val="bg1"/>
              </a:buClr>
              <a:buFont typeface="Arial" panose="020B0604020202020204" pitchFamily="34" charset="0"/>
              <a:buChar char="•"/>
            </a:pPr>
            <a:r>
              <a:rPr lang="en-US" dirty="0" smtClean="0">
                <a:solidFill>
                  <a:schemeClr val="bg1"/>
                </a:solidFill>
                <a:latin typeface="National Book" panose="02000503000000020004" pitchFamily="50" charset="0"/>
                <a:ea typeface="National Book" panose="02000503000000020004" pitchFamily="50" charset="0"/>
              </a:rPr>
              <a:t>Scottish CA, 1990</a:t>
            </a:r>
          </a:p>
          <a:p>
            <a:pPr marL="342900" indent="-342900" algn="l">
              <a:buClr>
                <a:schemeClr val="bg1"/>
              </a:buClr>
              <a:buFont typeface="Arial" panose="020B0604020202020204" pitchFamily="34" charset="0"/>
              <a:buChar char="•"/>
            </a:pPr>
            <a:endParaRPr lang="en-US" dirty="0" smtClean="0">
              <a:solidFill>
                <a:schemeClr val="bg1"/>
              </a:solidFill>
              <a:latin typeface="National Book" panose="02000503000000020004" pitchFamily="50" charset="0"/>
              <a:ea typeface="National Book" panose="02000503000000020004" pitchFamily="50" charset="0"/>
            </a:endParaRPr>
          </a:p>
          <a:p>
            <a:pPr marL="342900" indent="-342900" algn="l">
              <a:buClr>
                <a:schemeClr val="bg1"/>
              </a:buClr>
              <a:buFont typeface="Arial" panose="020B0604020202020204" pitchFamily="34" charset="0"/>
              <a:buChar char="•"/>
            </a:pPr>
            <a:r>
              <a:rPr lang="en-US" dirty="0" smtClean="0">
                <a:solidFill>
                  <a:schemeClr val="bg1"/>
                </a:solidFill>
                <a:latin typeface="National Book" panose="02000503000000020004" pitchFamily="50" charset="0"/>
                <a:ea typeface="National Book" panose="02000503000000020004" pitchFamily="50" charset="0"/>
              </a:rPr>
              <a:t>Canadian CA, 2007</a:t>
            </a:r>
          </a:p>
          <a:p>
            <a:pPr marL="342900" indent="-342900" algn="l">
              <a:buClr>
                <a:schemeClr val="bg1"/>
              </a:buClr>
              <a:buFont typeface="Arial" panose="020B0604020202020204" pitchFamily="34" charset="0"/>
              <a:buChar char="•"/>
            </a:pPr>
            <a:endParaRPr lang="en-US" dirty="0">
              <a:solidFill>
                <a:schemeClr val="bg1"/>
              </a:solidFill>
              <a:latin typeface="National Book" panose="02000503000000020004" pitchFamily="50" charset="0"/>
              <a:ea typeface="National Book" panose="02000503000000020004" pitchFamily="50" charset="0"/>
            </a:endParaRPr>
          </a:p>
          <a:p>
            <a:pPr marL="342900" indent="-342900" algn="l">
              <a:buClr>
                <a:schemeClr val="bg1"/>
              </a:buClr>
              <a:buFont typeface="Arial" panose="020B0604020202020204" pitchFamily="34" charset="0"/>
              <a:buChar char="•"/>
            </a:pPr>
            <a:r>
              <a:rPr lang="en-US" dirty="0" smtClean="0">
                <a:solidFill>
                  <a:schemeClr val="bg1"/>
                </a:solidFill>
                <a:latin typeface="National Book" panose="02000503000000020004" pitchFamily="50" charset="0"/>
                <a:ea typeface="National Book" panose="02000503000000020004" pitchFamily="50" charset="0"/>
              </a:rPr>
              <a:t>Saved over $1.5m in HST at Town Shoes Limited</a:t>
            </a:r>
          </a:p>
          <a:p>
            <a:pPr marL="342900" indent="-342900" algn="l">
              <a:buClr>
                <a:schemeClr val="bg1"/>
              </a:buClr>
              <a:buFont typeface="Arial" panose="020B0604020202020204" pitchFamily="34" charset="0"/>
              <a:buChar char="•"/>
            </a:pPr>
            <a:endParaRPr lang="en-US" dirty="0">
              <a:solidFill>
                <a:schemeClr val="bg1"/>
              </a:solidFill>
              <a:latin typeface="National Book" panose="02000503000000020004" pitchFamily="50" charset="0"/>
              <a:ea typeface="National Book" panose="02000503000000020004" pitchFamily="50" charset="0"/>
            </a:endParaRPr>
          </a:p>
          <a:p>
            <a:pPr marL="342900" indent="-342900" algn="l">
              <a:buClr>
                <a:schemeClr val="bg1"/>
              </a:buClr>
              <a:buFont typeface="Arial" panose="020B0604020202020204" pitchFamily="34" charset="0"/>
              <a:buChar char="•"/>
            </a:pPr>
            <a:r>
              <a:rPr lang="en-US" dirty="0" smtClean="0">
                <a:solidFill>
                  <a:schemeClr val="bg1"/>
                </a:solidFill>
                <a:latin typeface="National Book" panose="02000503000000020004" pitchFamily="50" charset="0"/>
                <a:ea typeface="National Book" panose="02000503000000020004" pitchFamily="50" charset="0"/>
              </a:rPr>
              <a:t>Joined the COC in December, 2014</a:t>
            </a:r>
            <a:endParaRPr lang="en-US" dirty="0">
              <a:solidFill>
                <a:schemeClr val="bg1"/>
              </a:solidFill>
              <a:latin typeface="National Book" panose="02000503000000020004" pitchFamily="50" charset="0"/>
              <a:ea typeface="National Book" panose="02000503000000020004" pitchFamily="50" charset="0"/>
            </a:endParaRPr>
          </a:p>
        </p:txBody>
      </p:sp>
    </p:spTree>
    <p:extLst>
      <p:ext uri="{BB962C8B-B14F-4D97-AF65-F5344CB8AC3E}">
        <p14:creationId xmlns:p14="http://schemas.microsoft.com/office/powerpoint/2010/main" val="3432550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35248" y="601799"/>
            <a:ext cx="4269158" cy="4602047"/>
          </a:xfrm>
          <a:prstGeom prst="rect">
            <a:avLst/>
          </a:prstGeom>
        </p:spPr>
      </p:pic>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a:latin typeface="Stratum2 Black" pitchFamily="34" charset="0"/>
                <a:ea typeface="Stratum1 Black" panose="020B0506030000020004" pitchFamily="34" charset="0"/>
                <a:cs typeface="Stratum1 Black"/>
                <a:sym typeface="Stratum1 Black" pitchFamily="34" charset="0"/>
              </a:rPr>
              <a:t>PLACE OF SUPPLY - SERVICES</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2195736" y="771550"/>
            <a:ext cx="2016224" cy="36004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36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endParaRPr>
          </a:p>
        </p:txBody>
      </p:sp>
      <p:sp>
        <p:nvSpPr>
          <p:cNvPr id="7" name="Rectangle 6"/>
          <p:cNvSpPr/>
          <p:nvPr/>
        </p:nvSpPr>
        <p:spPr bwMode="auto">
          <a:xfrm>
            <a:off x="5292080" y="1131590"/>
            <a:ext cx="1008112" cy="216024"/>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36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33958260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86327" y="533024"/>
            <a:ext cx="4078826" cy="4559006"/>
          </a:xfrm>
          <a:prstGeom prst="rect">
            <a:avLst/>
          </a:prstGeom>
        </p:spPr>
      </p:pic>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a:latin typeface="Stratum2 Black" pitchFamily="34" charset="0"/>
                <a:ea typeface="Stratum1 Black" panose="020B0506030000020004" pitchFamily="34" charset="0"/>
                <a:cs typeface="Stratum1 Black"/>
                <a:sym typeface="Stratum1 Black" pitchFamily="34" charset="0"/>
              </a:rPr>
              <a:t>PLACE OF SUPPLY - SERVICES</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2195736" y="787018"/>
            <a:ext cx="2016224" cy="36004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36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79436527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7547" y="462980"/>
            <a:ext cx="4172006" cy="4680520"/>
          </a:xfrm>
          <a:prstGeom prst="rect">
            <a:avLst/>
          </a:prstGeom>
        </p:spPr>
      </p:pic>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a:latin typeface="Stratum2 Black" pitchFamily="34" charset="0"/>
                <a:ea typeface="Stratum1 Black" panose="020B0506030000020004" pitchFamily="34" charset="0"/>
                <a:cs typeface="Stratum1 Black"/>
                <a:sym typeface="Stratum1 Black" pitchFamily="34" charset="0"/>
              </a:rPr>
              <a:t>PLACE OF SUPPLY - SERVICES</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2257856" y="3651870"/>
            <a:ext cx="1738080" cy="64807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36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endParaRPr>
          </a:p>
        </p:txBody>
      </p:sp>
      <p:sp>
        <p:nvSpPr>
          <p:cNvPr id="10" name="Rectangle 9"/>
          <p:cNvSpPr/>
          <p:nvPr/>
        </p:nvSpPr>
        <p:spPr bwMode="auto">
          <a:xfrm>
            <a:off x="3118909" y="3651870"/>
            <a:ext cx="1738080" cy="216024"/>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36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14993537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a:latin typeface="Stratum2 Black" pitchFamily="34" charset="0"/>
                <a:ea typeface="Stratum1 Black" panose="020B0506030000020004" pitchFamily="34" charset="0"/>
                <a:cs typeface="Stratum1 Black"/>
                <a:sym typeface="Stratum1 Black" pitchFamily="34" charset="0"/>
              </a:rPr>
              <a:t>PLACE OF SUPPLY - SERVICES</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1203598"/>
            <a:ext cx="7344816" cy="2185214"/>
          </a:xfrm>
          <a:prstGeom prst="rect">
            <a:avLst/>
          </a:prstGeom>
          <a:noFill/>
        </p:spPr>
        <p:txBody>
          <a:bodyPr wrap="square" rtlCol="0">
            <a:spAutoFit/>
          </a:bodyPr>
          <a:lstStyle/>
          <a:p>
            <a:pPr algn="l"/>
            <a:r>
              <a:rPr lang="en-US" dirty="0" smtClean="0">
                <a:solidFill>
                  <a:schemeClr val="bg1"/>
                </a:solidFill>
                <a:latin typeface="National Book" panose="02000503000000020004" pitchFamily="50" charset="0"/>
                <a:ea typeface="National Book" panose="02000503000000020004" pitchFamily="50" charset="0"/>
              </a:rPr>
              <a:t>Quebec</a:t>
            </a:r>
          </a:p>
          <a:p>
            <a:pPr algn="l"/>
            <a:endParaRPr lang="en-US" dirty="0">
              <a:solidFill>
                <a:schemeClr val="bg1"/>
              </a:solidFill>
              <a:latin typeface="National Book" panose="02000503000000020004" pitchFamily="50" charset="0"/>
              <a:ea typeface="National Book" panose="02000503000000020004" pitchFamily="50" charset="0"/>
            </a:endParaRPr>
          </a:p>
          <a:p>
            <a:pPr algn="l"/>
            <a:r>
              <a:rPr lang="en-US" sz="1600" dirty="0">
                <a:solidFill>
                  <a:schemeClr val="bg1"/>
                </a:solidFill>
                <a:latin typeface="National Book" panose="02000503000000020004" pitchFamily="50" charset="0"/>
                <a:ea typeface="National Book" panose="02000503000000020004" pitchFamily="50" charset="0"/>
                <a:hlinkClick r:id="rId4"/>
              </a:rPr>
              <a:t>http://</a:t>
            </a:r>
            <a:r>
              <a:rPr lang="en-US" sz="1600" dirty="0" smtClean="0">
                <a:solidFill>
                  <a:schemeClr val="bg1"/>
                </a:solidFill>
                <a:latin typeface="National Book" panose="02000503000000020004" pitchFamily="50" charset="0"/>
                <a:ea typeface="National Book" panose="02000503000000020004" pitchFamily="50" charset="0"/>
                <a:hlinkClick r:id="rId4"/>
              </a:rPr>
              <a:t>www.revenuquebec.ca/en/entreprises/taxes/tpstvhtvq/default.aspx</a:t>
            </a:r>
            <a:endParaRPr lang="en-US" sz="1600" dirty="0" smtClean="0">
              <a:solidFill>
                <a:schemeClr val="bg1"/>
              </a:solidFill>
              <a:latin typeface="National Book" panose="02000503000000020004" pitchFamily="50" charset="0"/>
              <a:ea typeface="National Book" panose="02000503000000020004" pitchFamily="50" charset="0"/>
            </a:endParaRPr>
          </a:p>
          <a:p>
            <a:pPr algn="l"/>
            <a:endParaRPr lang="en-US" dirty="0" smtClean="0">
              <a:solidFill>
                <a:schemeClr val="bg1"/>
              </a:solidFill>
              <a:latin typeface="National Book" panose="02000503000000020004" pitchFamily="50" charset="0"/>
              <a:ea typeface="National Book" panose="02000503000000020004" pitchFamily="50" charset="0"/>
            </a:endParaRPr>
          </a:p>
          <a:p>
            <a:pPr algn="l"/>
            <a:endParaRPr lang="en-US" dirty="0">
              <a:solidFill>
                <a:schemeClr val="bg1"/>
              </a:solidFill>
              <a:latin typeface="National Book" panose="02000503000000020004" pitchFamily="50" charset="0"/>
              <a:ea typeface="National Book" panose="02000503000000020004" pitchFamily="50" charset="0"/>
            </a:endParaRPr>
          </a:p>
          <a:p>
            <a:pPr algn="l"/>
            <a:endParaRPr lang="en-US" dirty="0" smtClean="0">
              <a:solidFill>
                <a:schemeClr val="bg1"/>
              </a:solidFill>
              <a:latin typeface="National Book" panose="02000503000000020004" pitchFamily="50" charset="0"/>
              <a:ea typeface="National Book" panose="02000503000000020004" pitchFamily="50" charset="0"/>
            </a:endParaRPr>
          </a:p>
          <a:p>
            <a:pPr marL="457200" indent="-457200" algn="l">
              <a:buAutoNum type="arabicPeriod"/>
            </a:pPr>
            <a:endParaRPr lang="en-US" dirty="0">
              <a:solidFill>
                <a:schemeClr val="bg1"/>
              </a:solidFill>
              <a:latin typeface="National Book" panose="02000503000000020004" pitchFamily="50" charset="0"/>
              <a:ea typeface="National Book" panose="02000503000000020004" pitchFamily="50" charset="0"/>
            </a:endParaRPr>
          </a:p>
        </p:txBody>
      </p:sp>
      <p:pic>
        <p:nvPicPr>
          <p:cNvPr id="5" name="Picture 4"/>
          <p:cNvPicPr>
            <a:picLocks noChangeAspect="1"/>
          </p:cNvPicPr>
          <p:nvPr/>
        </p:nvPicPr>
        <p:blipFill>
          <a:blip r:embed="rId5"/>
          <a:stretch>
            <a:fillRect/>
          </a:stretch>
        </p:blipFill>
        <p:spPr>
          <a:xfrm>
            <a:off x="1566862" y="2427734"/>
            <a:ext cx="6010275" cy="1495425"/>
          </a:xfrm>
          <a:prstGeom prst="rect">
            <a:avLst/>
          </a:prstGeom>
        </p:spPr>
      </p:pic>
    </p:spTree>
    <p:extLst>
      <p:ext uri="{BB962C8B-B14F-4D97-AF65-F5344CB8AC3E}">
        <p14:creationId xmlns:p14="http://schemas.microsoft.com/office/powerpoint/2010/main" val="139673463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a:latin typeface="Stratum2 Black" pitchFamily="34" charset="0"/>
                <a:ea typeface="Stratum1 Black" panose="020B0506030000020004" pitchFamily="34" charset="0"/>
                <a:cs typeface="Stratum1 Black"/>
                <a:sym typeface="Stratum1 Black" pitchFamily="34" charset="0"/>
              </a:rPr>
              <a:t>PLACE OF SUPPLY - SERVICES</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1203598"/>
            <a:ext cx="7344816" cy="1015663"/>
          </a:xfrm>
          <a:prstGeom prst="rect">
            <a:avLst/>
          </a:prstGeom>
          <a:noFill/>
        </p:spPr>
        <p:txBody>
          <a:bodyPr wrap="square" rtlCol="0">
            <a:spAutoFit/>
          </a:bodyPr>
          <a:lstStyle/>
          <a:p>
            <a:pPr marL="457200" indent="-457200" algn="l">
              <a:buAutoNum type="arabicPeriod"/>
            </a:pPr>
            <a:r>
              <a:rPr lang="en-US" dirty="0">
                <a:solidFill>
                  <a:schemeClr val="bg1"/>
                </a:solidFill>
                <a:latin typeface="National Book" panose="02000503000000020004" pitchFamily="50" charset="0"/>
                <a:ea typeface="National Book" panose="02000503000000020004" pitchFamily="50" charset="0"/>
              </a:rPr>
              <a:t>Address in Canada obtained</a:t>
            </a:r>
          </a:p>
          <a:p>
            <a:pPr marL="457200" indent="-457200" algn="l">
              <a:buAutoNum type="arabicPeriod"/>
            </a:pPr>
            <a:endParaRPr lang="en-US" dirty="0" smtClean="0">
              <a:solidFill>
                <a:schemeClr val="bg1"/>
              </a:solidFill>
              <a:latin typeface="National Book" panose="02000503000000020004" pitchFamily="50" charset="0"/>
              <a:ea typeface="National Book" panose="02000503000000020004" pitchFamily="50" charset="0"/>
            </a:endParaRPr>
          </a:p>
          <a:p>
            <a:pPr marL="457200" indent="-457200" algn="l">
              <a:buAutoNum type="arabicPeriod"/>
            </a:pPr>
            <a:endParaRPr lang="en-US" dirty="0">
              <a:solidFill>
                <a:schemeClr val="bg1"/>
              </a:solidFill>
              <a:latin typeface="National Book" panose="02000503000000020004" pitchFamily="50" charset="0"/>
              <a:ea typeface="National Book" panose="02000503000000020004" pitchFamily="50" charset="0"/>
            </a:endParaRPr>
          </a:p>
        </p:txBody>
      </p:sp>
      <p:pic>
        <p:nvPicPr>
          <p:cNvPr id="3" name="Picture 2"/>
          <p:cNvPicPr>
            <a:picLocks noChangeAspect="1"/>
          </p:cNvPicPr>
          <p:nvPr/>
        </p:nvPicPr>
        <p:blipFill>
          <a:blip r:embed="rId4"/>
          <a:stretch>
            <a:fillRect/>
          </a:stretch>
        </p:blipFill>
        <p:spPr>
          <a:xfrm>
            <a:off x="902023" y="1704976"/>
            <a:ext cx="6478290" cy="3364982"/>
          </a:xfrm>
          <a:prstGeom prst="rect">
            <a:avLst/>
          </a:prstGeom>
        </p:spPr>
      </p:pic>
    </p:spTree>
    <p:extLst>
      <p:ext uri="{BB962C8B-B14F-4D97-AF65-F5344CB8AC3E}">
        <p14:creationId xmlns:p14="http://schemas.microsoft.com/office/powerpoint/2010/main" val="84837346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WHAT ITC CAN I CLAIM?	</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91418255"/>
              </p:ext>
            </p:extLst>
          </p:nvPr>
        </p:nvGraphicFramePr>
        <p:xfrm>
          <a:off x="827584" y="1135135"/>
          <a:ext cx="3225798" cy="2886075"/>
        </p:xfrm>
        <a:graphic>
          <a:graphicData uri="http://schemas.openxmlformats.org/drawingml/2006/table">
            <a:tbl>
              <a:tblPr/>
              <a:tblGrid>
                <a:gridCol w="901326"/>
                <a:gridCol w="607209"/>
                <a:gridCol w="635672"/>
                <a:gridCol w="445919"/>
                <a:gridCol w="635672"/>
              </a:tblGrid>
              <a:tr h="190500">
                <a:tc gridSpan="2">
                  <a:txBody>
                    <a:bodyPr/>
                    <a:lstStyle/>
                    <a:p>
                      <a:pPr algn="l" fontAlgn="b"/>
                      <a:r>
                        <a:rPr lang="en-US" sz="1100" b="0" i="0" u="sng" strike="noStrike" dirty="0">
                          <a:solidFill>
                            <a:srgbClr val="000000"/>
                          </a:solidFill>
                          <a:effectLst/>
                          <a:latin typeface="Calibri" panose="020F0502020204030204" pitchFamily="34" charset="0"/>
                        </a:rPr>
                        <a:t>Ontario-Based NSF</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gridSpan="2">
                  <a:txBody>
                    <a:bodyPr/>
                    <a:lstStyle/>
                    <a:p>
                      <a:pPr algn="l" fontAlgn="b"/>
                      <a:r>
                        <a:rPr lang="en-US" sz="1100" b="0" i="0" u="sng" strike="noStrike">
                          <a:solidFill>
                            <a:srgbClr val="000000"/>
                          </a:solidFill>
                          <a:effectLst/>
                          <a:latin typeface="Calibri" panose="020F0502020204030204" pitchFamily="34" charset="0"/>
                        </a:rPr>
                        <a:t>Quebec-Based Supplier</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gridSpan="2">
                  <a:txBody>
                    <a:bodyPr/>
                    <a:lstStyle/>
                    <a:p>
                      <a:pPr algn="l" fontAlgn="b"/>
                      <a:r>
                        <a:rPr lang="en-US" sz="1100" b="1" i="0" u="sng" strike="noStrike" dirty="0">
                          <a:solidFill>
                            <a:srgbClr val="000000"/>
                          </a:solidFill>
                          <a:effectLst/>
                          <a:latin typeface="Calibri" panose="020F0502020204030204" pitchFamily="34" charset="0"/>
                        </a:rPr>
                        <a:t>Properly Taxed</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Invoice</a:t>
                      </a:r>
                    </a:p>
                  </a:txBody>
                  <a:tcPr marL="9525" marR="9525" marT="9525" marB="0" anchor="b">
                    <a:lnL>
                      <a:noFill/>
                    </a:lnL>
                    <a:lnR>
                      <a:noFill/>
                    </a:lnR>
                    <a:lnT>
                      <a:noFill/>
                    </a:lnT>
                    <a:lnB>
                      <a:noFill/>
                    </a:lnB>
                  </a:tcPr>
                </a:tc>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Reclaim</a:t>
                      </a: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Web Services</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1,000.00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GST</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50.00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50%</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(25.00)</a:t>
                      </a: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HST</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80.00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82%</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(65.60)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0025">
                <a:tc>
                  <a:txBody>
                    <a:bodyPr/>
                    <a:lstStyle/>
                    <a:p>
                      <a:pPr algn="l" fontAlgn="b"/>
                      <a:r>
                        <a:rPr lang="en-US" sz="1100" b="0" i="0" u="none" strike="noStrike">
                          <a:solidFill>
                            <a:srgbClr val="000000"/>
                          </a:solidFill>
                          <a:effectLst/>
                          <a:latin typeface="Calibri" panose="020F0502020204030204" pitchFamily="34" charset="0"/>
                        </a:rPr>
                        <a:t>Total Payable</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1,130.00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(90.60)</a:t>
                      </a:r>
                    </a:p>
                  </a:txBody>
                  <a:tcPr marL="9525" marR="9525" marT="9525" marB="0" anchor="b">
                    <a:lnL>
                      <a:noFill/>
                    </a:lnL>
                    <a:lnR>
                      <a:noFill/>
                    </a:lnR>
                    <a:lnT>
                      <a:noFill/>
                    </a:lnT>
                    <a:lnB>
                      <a:noFill/>
                    </a:lnB>
                  </a:tcPr>
                </a:tc>
              </a:tr>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200025">
                <a:tc>
                  <a:txBody>
                    <a:bodyPr/>
                    <a:lstStyle/>
                    <a:p>
                      <a:pPr algn="l" fontAlgn="b"/>
                      <a:r>
                        <a:rPr lang="en-US" sz="1100" b="0" i="0" u="none" strike="noStrike">
                          <a:solidFill>
                            <a:srgbClr val="000000"/>
                          </a:solidFill>
                          <a:effectLst/>
                          <a:latin typeface="Calibri" panose="020F0502020204030204" pitchFamily="34" charset="0"/>
                        </a:rPr>
                        <a:t>Net Expense</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1,039.40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1203220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WHAT ITC CAN I CLAIM?	</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91418255"/>
              </p:ext>
            </p:extLst>
          </p:nvPr>
        </p:nvGraphicFramePr>
        <p:xfrm>
          <a:off x="827584" y="1135135"/>
          <a:ext cx="3225798" cy="2886075"/>
        </p:xfrm>
        <a:graphic>
          <a:graphicData uri="http://schemas.openxmlformats.org/drawingml/2006/table">
            <a:tbl>
              <a:tblPr/>
              <a:tblGrid>
                <a:gridCol w="901326"/>
                <a:gridCol w="607209"/>
                <a:gridCol w="635672"/>
                <a:gridCol w="445919"/>
                <a:gridCol w="635672"/>
              </a:tblGrid>
              <a:tr h="190500">
                <a:tc gridSpan="2">
                  <a:txBody>
                    <a:bodyPr/>
                    <a:lstStyle/>
                    <a:p>
                      <a:pPr algn="l" fontAlgn="b"/>
                      <a:r>
                        <a:rPr lang="en-US" sz="1100" b="0" i="0" u="sng" strike="noStrike" dirty="0">
                          <a:solidFill>
                            <a:srgbClr val="000000"/>
                          </a:solidFill>
                          <a:effectLst/>
                          <a:latin typeface="Calibri" panose="020F0502020204030204" pitchFamily="34" charset="0"/>
                        </a:rPr>
                        <a:t>Ontario-Based NSF</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gridSpan="2">
                  <a:txBody>
                    <a:bodyPr/>
                    <a:lstStyle/>
                    <a:p>
                      <a:pPr algn="l" fontAlgn="b"/>
                      <a:r>
                        <a:rPr lang="en-US" sz="1100" b="0" i="0" u="sng" strike="noStrike">
                          <a:solidFill>
                            <a:srgbClr val="000000"/>
                          </a:solidFill>
                          <a:effectLst/>
                          <a:latin typeface="Calibri" panose="020F0502020204030204" pitchFamily="34" charset="0"/>
                        </a:rPr>
                        <a:t>Quebec-Based Supplier</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gridSpan="2">
                  <a:txBody>
                    <a:bodyPr/>
                    <a:lstStyle/>
                    <a:p>
                      <a:pPr algn="l" fontAlgn="b"/>
                      <a:r>
                        <a:rPr lang="en-US" sz="1100" b="1" i="0" u="sng" strike="noStrike" dirty="0">
                          <a:solidFill>
                            <a:srgbClr val="000000"/>
                          </a:solidFill>
                          <a:effectLst/>
                          <a:latin typeface="Calibri" panose="020F0502020204030204" pitchFamily="34" charset="0"/>
                        </a:rPr>
                        <a:t>Properly Taxed</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Invoice</a:t>
                      </a:r>
                    </a:p>
                  </a:txBody>
                  <a:tcPr marL="9525" marR="9525" marT="9525" marB="0" anchor="b">
                    <a:lnL>
                      <a:noFill/>
                    </a:lnL>
                    <a:lnR>
                      <a:noFill/>
                    </a:lnR>
                    <a:lnT>
                      <a:noFill/>
                    </a:lnT>
                    <a:lnB>
                      <a:noFill/>
                    </a:lnB>
                  </a:tcPr>
                </a:tc>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Reclaim</a:t>
                      </a: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Web Services</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1,000.00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GST</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50.00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50%</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(25.00)</a:t>
                      </a: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HST</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80.00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82%</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(65.60)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0025">
                <a:tc>
                  <a:txBody>
                    <a:bodyPr/>
                    <a:lstStyle/>
                    <a:p>
                      <a:pPr algn="l" fontAlgn="b"/>
                      <a:r>
                        <a:rPr lang="en-US" sz="1100" b="0" i="0" u="none" strike="noStrike">
                          <a:solidFill>
                            <a:srgbClr val="000000"/>
                          </a:solidFill>
                          <a:effectLst/>
                          <a:latin typeface="Calibri" panose="020F0502020204030204" pitchFamily="34" charset="0"/>
                        </a:rPr>
                        <a:t>Total Payable</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1,130.00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(90.60)</a:t>
                      </a:r>
                    </a:p>
                  </a:txBody>
                  <a:tcPr marL="9525" marR="9525" marT="9525" marB="0" anchor="b">
                    <a:lnL>
                      <a:noFill/>
                    </a:lnL>
                    <a:lnR>
                      <a:noFill/>
                    </a:lnR>
                    <a:lnT>
                      <a:noFill/>
                    </a:lnT>
                    <a:lnB>
                      <a:noFill/>
                    </a:lnB>
                  </a:tcPr>
                </a:tc>
              </a:tr>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200025">
                <a:tc>
                  <a:txBody>
                    <a:bodyPr/>
                    <a:lstStyle/>
                    <a:p>
                      <a:pPr algn="l" fontAlgn="b"/>
                      <a:r>
                        <a:rPr lang="en-US" sz="1100" b="0" i="0" u="none" strike="noStrike">
                          <a:solidFill>
                            <a:srgbClr val="000000"/>
                          </a:solidFill>
                          <a:effectLst/>
                          <a:latin typeface="Calibri" panose="020F0502020204030204" pitchFamily="34" charset="0"/>
                        </a:rPr>
                        <a:t>Net Expense</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1,039.40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46643723"/>
              </p:ext>
            </p:extLst>
          </p:nvPr>
        </p:nvGraphicFramePr>
        <p:xfrm>
          <a:off x="4499992" y="1135135"/>
          <a:ext cx="3035261" cy="3262312"/>
        </p:xfrm>
        <a:graphic>
          <a:graphicData uri="http://schemas.openxmlformats.org/drawingml/2006/table">
            <a:tbl>
              <a:tblPr/>
              <a:tblGrid>
                <a:gridCol w="848088"/>
                <a:gridCol w="571343"/>
                <a:gridCol w="598125"/>
                <a:gridCol w="419580"/>
                <a:gridCol w="598125"/>
              </a:tblGrid>
              <a:tr h="179248">
                <a:tc gridSpan="2">
                  <a:txBody>
                    <a:bodyPr/>
                    <a:lstStyle/>
                    <a:p>
                      <a:pPr algn="l" fontAlgn="b"/>
                      <a:r>
                        <a:rPr lang="en-US" sz="1000" b="0" i="0" u="sng" strike="noStrike" dirty="0">
                          <a:solidFill>
                            <a:srgbClr val="000000"/>
                          </a:solidFill>
                          <a:effectLst/>
                          <a:latin typeface="Calibri" panose="020F0502020204030204" pitchFamily="34" charset="0"/>
                        </a:rPr>
                        <a:t>Ontario-Based NSF</a:t>
                      </a:r>
                    </a:p>
                  </a:txBody>
                  <a:tcPr marL="8962" marR="8962" marT="8962"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r>
              <a:tr h="179248">
                <a:tc gridSpan="2">
                  <a:txBody>
                    <a:bodyPr/>
                    <a:lstStyle/>
                    <a:p>
                      <a:pPr algn="l" fontAlgn="b"/>
                      <a:r>
                        <a:rPr lang="en-US" sz="1000" b="0" i="0" u="sng" strike="noStrike">
                          <a:solidFill>
                            <a:srgbClr val="000000"/>
                          </a:solidFill>
                          <a:effectLst/>
                          <a:latin typeface="Calibri" panose="020F0502020204030204" pitchFamily="34" charset="0"/>
                        </a:rPr>
                        <a:t>Quebec-Based Supplier</a:t>
                      </a:r>
                    </a:p>
                  </a:txBody>
                  <a:tcPr marL="8962" marR="8962" marT="8962"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r>
              <a:tr h="179248">
                <a:tc gridSpan="2">
                  <a:txBody>
                    <a:bodyPr/>
                    <a:lstStyle/>
                    <a:p>
                      <a:pPr algn="l" fontAlgn="b"/>
                      <a:r>
                        <a:rPr lang="en-US" sz="1000" b="1" i="0" u="sng" strike="noStrike">
                          <a:solidFill>
                            <a:srgbClr val="000000"/>
                          </a:solidFill>
                          <a:effectLst/>
                          <a:latin typeface="Calibri" panose="020F0502020204030204" pitchFamily="34" charset="0"/>
                        </a:rPr>
                        <a:t>Improperly Taxes</a:t>
                      </a:r>
                    </a:p>
                  </a:txBody>
                  <a:tcPr marL="8962" marR="8962" marT="8962"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r>
              <a:tr h="179248">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r>
              <a:tr h="179248">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Invoice</a:t>
                      </a:r>
                    </a:p>
                  </a:txBody>
                  <a:tcPr marL="8962" marR="8962" marT="8962"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Reclaim</a:t>
                      </a:r>
                    </a:p>
                  </a:txBody>
                  <a:tcPr marL="8962" marR="8962" marT="8962" marB="0" anchor="b">
                    <a:lnL>
                      <a:noFill/>
                    </a:lnL>
                    <a:lnR>
                      <a:noFill/>
                    </a:lnR>
                    <a:lnT>
                      <a:noFill/>
                    </a:lnT>
                    <a:lnB>
                      <a:noFill/>
                    </a:lnB>
                  </a:tcPr>
                </a:tc>
              </a:tr>
              <a:tr h="179248">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r>
              <a:tr h="179248">
                <a:tc>
                  <a:txBody>
                    <a:bodyPr/>
                    <a:lstStyle/>
                    <a:p>
                      <a:pPr algn="l" fontAlgn="b"/>
                      <a:r>
                        <a:rPr lang="en-US" sz="1000" b="0" i="0" u="none" strike="noStrike">
                          <a:solidFill>
                            <a:srgbClr val="000000"/>
                          </a:solidFill>
                          <a:effectLst/>
                          <a:latin typeface="Calibri" panose="020F0502020204030204" pitchFamily="34" charset="0"/>
                        </a:rPr>
                        <a:t>Web Services</a:t>
                      </a: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1,000.00 </a:t>
                      </a: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r>
              <a:tr h="179248">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r>
              <a:tr h="179248">
                <a:tc>
                  <a:txBody>
                    <a:bodyPr/>
                    <a:lstStyle/>
                    <a:p>
                      <a:pPr algn="l" fontAlgn="b"/>
                      <a:r>
                        <a:rPr lang="en-US" sz="1000" b="0" i="0" u="none" strike="noStrike">
                          <a:solidFill>
                            <a:srgbClr val="000000"/>
                          </a:solidFill>
                          <a:effectLst/>
                          <a:latin typeface="Calibri" panose="020F0502020204030204" pitchFamily="34" charset="0"/>
                        </a:rPr>
                        <a:t>GST</a:t>
                      </a:r>
                    </a:p>
                  </a:txBody>
                  <a:tcPr marL="8962" marR="8962" marT="8962"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5%</a:t>
                      </a:r>
                    </a:p>
                  </a:txBody>
                  <a:tcPr marL="8962" marR="8962" marT="896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50.00 </a:t>
                      </a:r>
                    </a:p>
                  </a:txBody>
                  <a:tcPr marL="8962" marR="8962" marT="8962"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50%</a:t>
                      </a:r>
                    </a:p>
                  </a:txBody>
                  <a:tcPr marL="8962" marR="8962" marT="896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(25.00)</a:t>
                      </a:r>
                    </a:p>
                  </a:txBody>
                  <a:tcPr marL="8962" marR="8962" marT="8962" marB="0" anchor="b">
                    <a:lnL>
                      <a:noFill/>
                    </a:lnL>
                    <a:lnR>
                      <a:noFill/>
                    </a:lnR>
                    <a:lnT>
                      <a:noFill/>
                    </a:lnT>
                    <a:lnB>
                      <a:noFill/>
                    </a:lnB>
                  </a:tcPr>
                </a:tc>
              </a:tr>
              <a:tr h="179248">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r>
              <a:tr h="179248">
                <a:tc>
                  <a:txBody>
                    <a:bodyPr/>
                    <a:lstStyle/>
                    <a:p>
                      <a:pPr algn="l" fontAlgn="b"/>
                      <a:r>
                        <a:rPr lang="en-US" sz="1000" b="0" i="0" u="none" strike="noStrike">
                          <a:solidFill>
                            <a:srgbClr val="000000"/>
                          </a:solidFill>
                          <a:effectLst/>
                          <a:latin typeface="Calibri" panose="020F0502020204030204" pitchFamily="34" charset="0"/>
                        </a:rPr>
                        <a:t>QST</a:t>
                      </a:r>
                    </a:p>
                  </a:txBody>
                  <a:tcPr marL="8962" marR="8962" marT="8962"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9.975%</a:t>
                      </a:r>
                    </a:p>
                  </a:txBody>
                  <a:tcPr marL="8962" marR="8962" marT="896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99.75 </a:t>
                      </a:r>
                    </a:p>
                  </a:txBody>
                  <a:tcPr marL="8962" marR="8962" marT="896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0%</a:t>
                      </a:r>
                    </a:p>
                  </a:txBody>
                  <a:tcPr marL="8962" marR="8962" marT="896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8962" marR="8962" marT="8962" marB="0" anchor="b">
                    <a:lnL>
                      <a:noFill/>
                    </a:lnL>
                    <a:lnR>
                      <a:noFill/>
                    </a:lnR>
                    <a:lnT>
                      <a:noFill/>
                    </a:lnT>
                    <a:lnB w="6350" cap="flat" cmpd="sng" algn="ctr">
                      <a:solidFill>
                        <a:srgbClr val="000000"/>
                      </a:solidFill>
                      <a:prstDash val="solid"/>
                      <a:round/>
                      <a:headEnd type="none" w="med" len="med"/>
                      <a:tailEnd type="none" w="med" len="med"/>
                    </a:lnB>
                  </a:tcPr>
                </a:tc>
              </a:tr>
              <a:tr h="179248">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8962" marR="8962" marT="896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8962" marR="8962" marT="8962" marB="0" anchor="b">
                    <a:lnL>
                      <a:noFill/>
                    </a:lnL>
                    <a:lnR>
                      <a:noFill/>
                    </a:lnR>
                    <a:lnT w="6350" cap="flat" cmpd="sng" algn="ctr">
                      <a:solidFill>
                        <a:srgbClr val="000000"/>
                      </a:solidFill>
                      <a:prstDash val="solid"/>
                      <a:round/>
                      <a:headEnd type="none" w="med" len="med"/>
                      <a:tailEnd type="none" w="med" len="med"/>
                    </a:lnT>
                    <a:lnB>
                      <a:noFill/>
                    </a:lnB>
                  </a:tcPr>
                </a:tc>
              </a:tr>
              <a:tr h="188210">
                <a:tc>
                  <a:txBody>
                    <a:bodyPr/>
                    <a:lstStyle/>
                    <a:p>
                      <a:pPr algn="l" fontAlgn="b"/>
                      <a:r>
                        <a:rPr lang="en-US" sz="1000" b="0" i="0" u="none" strike="noStrike">
                          <a:solidFill>
                            <a:srgbClr val="000000"/>
                          </a:solidFill>
                          <a:effectLst/>
                          <a:latin typeface="Calibri" panose="020F0502020204030204" pitchFamily="34" charset="0"/>
                        </a:rPr>
                        <a:t>Total Payable</a:t>
                      </a: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1,149.75 </a:t>
                      </a:r>
                    </a:p>
                  </a:txBody>
                  <a:tcPr marL="8962" marR="8962" marT="896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(25.00)</a:t>
                      </a:r>
                    </a:p>
                  </a:txBody>
                  <a:tcPr marL="8962" marR="8962" marT="8962" marB="0" anchor="b">
                    <a:lnL>
                      <a:noFill/>
                    </a:lnL>
                    <a:lnR>
                      <a:noFill/>
                    </a:lnR>
                    <a:lnT>
                      <a:noFill/>
                    </a:lnT>
                    <a:lnB>
                      <a:noFill/>
                    </a:lnB>
                  </a:tcPr>
                </a:tc>
              </a:tr>
              <a:tr h="188210">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r>
              <a:tr h="188210">
                <a:tc>
                  <a:txBody>
                    <a:bodyPr/>
                    <a:lstStyle/>
                    <a:p>
                      <a:pPr algn="l" fontAlgn="b"/>
                      <a:r>
                        <a:rPr lang="en-US" sz="1000" b="0" i="0" u="none" strike="noStrike">
                          <a:solidFill>
                            <a:srgbClr val="000000"/>
                          </a:solidFill>
                          <a:effectLst/>
                          <a:latin typeface="Calibri" panose="020F0502020204030204" pitchFamily="34" charset="0"/>
                        </a:rPr>
                        <a:t>Net Expense</a:t>
                      </a: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1,124.75 </a:t>
                      </a:r>
                    </a:p>
                  </a:txBody>
                  <a:tcPr marL="8962" marR="8962" marT="8962" marB="0" anchor="b">
                    <a:lnL>
                      <a:noFill/>
                    </a:lnL>
                    <a:lnR>
                      <a:noFill/>
                    </a:lnR>
                    <a:lnT>
                      <a:noFill/>
                    </a:lnT>
                    <a:lnB w="25400" cap="flat" cmpd="dbl" algn="ctr">
                      <a:solidFill>
                        <a:srgbClr val="000000"/>
                      </a:solidFill>
                      <a:prstDash val="solid"/>
                      <a:round/>
                      <a:headEnd type="none" w="med" len="med"/>
                      <a:tailEnd type="none" w="med" len="med"/>
                    </a:lnB>
                  </a:tcPr>
                </a:tc>
              </a:tr>
              <a:tr h="188210">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w="25400" cap="flat" cmpd="dbl" algn="ctr">
                      <a:solidFill>
                        <a:srgbClr val="000000"/>
                      </a:solidFill>
                      <a:prstDash val="solid"/>
                      <a:round/>
                      <a:headEnd type="none" w="med" len="med"/>
                      <a:tailEnd type="none" w="med" len="med"/>
                    </a:lnT>
                    <a:lnB>
                      <a:noFill/>
                    </a:lnB>
                  </a:tcPr>
                </a:tc>
              </a:tr>
              <a:tr h="179248">
                <a:tc gridSpan="2">
                  <a:txBody>
                    <a:bodyPr/>
                    <a:lstStyle/>
                    <a:p>
                      <a:pPr algn="l" fontAlgn="b"/>
                      <a:r>
                        <a:rPr lang="en-US" sz="1000" b="0" i="0" u="none" strike="noStrike">
                          <a:solidFill>
                            <a:srgbClr val="000000"/>
                          </a:solidFill>
                          <a:effectLst/>
                          <a:latin typeface="Calibri" panose="020F0502020204030204" pitchFamily="34" charset="0"/>
                        </a:rPr>
                        <a:t>Increase in Expense</a:t>
                      </a:r>
                    </a:p>
                  </a:txBody>
                  <a:tcPr marL="8962" marR="8962" marT="8962"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85.35 </a:t>
                      </a:r>
                    </a:p>
                  </a:txBody>
                  <a:tcPr marL="8962" marR="8962" marT="8962" marB="0" anchor="b">
                    <a:lnL>
                      <a:noFill/>
                    </a:lnL>
                    <a:lnR>
                      <a:noFill/>
                    </a:lnR>
                    <a:lnT>
                      <a:noFill/>
                    </a:lnT>
                    <a:lnB>
                      <a:noFill/>
                    </a:lnB>
                  </a:tcPr>
                </a:tc>
              </a:tr>
              <a:tr h="179248">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8962" marR="8962" marT="8962"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8.2%</a:t>
                      </a:r>
                    </a:p>
                  </a:txBody>
                  <a:tcPr marL="8962" marR="8962" marT="8962" marB="0" anchor="b">
                    <a:lnL>
                      <a:noFill/>
                    </a:lnL>
                    <a:lnR>
                      <a:noFill/>
                    </a:lnR>
                    <a:lnT>
                      <a:noFill/>
                    </a:lnT>
                    <a:lnB>
                      <a:noFill/>
                    </a:lnB>
                  </a:tcPr>
                </a:tc>
              </a:tr>
            </a:tbl>
          </a:graphicData>
        </a:graphic>
      </p:graphicFrame>
    </p:spTree>
    <p:extLst>
      <p:ext uri="{BB962C8B-B14F-4D97-AF65-F5344CB8AC3E}">
        <p14:creationId xmlns:p14="http://schemas.microsoft.com/office/powerpoint/2010/main" val="310849738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a:latin typeface="Stratum2 Black" pitchFamily="34" charset="0"/>
                <a:ea typeface="Stratum1 Black" panose="020B0506030000020004" pitchFamily="34" charset="0"/>
                <a:cs typeface="Stratum1 Black"/>
                <a:sym typeface="Stratum1 Black" pitchFamily="34" charset="0"/>
              </a:rPr>
              <a:t>PLACE OF SUPPLY - SERVICES</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1203598"/>
            <a:ext cx="7344816" cy="707886"/>
          </a:xfrm>
          <a:prstGeom prst="rect">
            <a:avLst/>
          </a:prstGeom>
          <a:noFill/>
        </p:spPr>
        <p:txBody>
          <a:bodyPr wrap="square" rtlCol="0">
            <a:spAutoFit/>
          </a:bodyPr>
          <a:lstStyle/>
          <a:p>
            <a:pPr marL="457200" indent="-457200" algn="l">
              <a:buAutoNum type="arabicPeriod"/>
            </a:pPr>
            <a:endParaRPr lang="en-US" dirty="0">
              <a:solidFill>
                <a:schemeClr val="bg1"/>
              </a:solidFill>
              <a:latin typeface="National Book" panose="02000503000000020004" pitchFamily="50" charset="0"/>
              <a:ea typeface="National Book" panose="02000503000000020004" pitchFamily="50" charset="0"/>
            </a:endParaRPr>
          </a:p>
          <a:p>
            <a:pPr marL="457200" indent="-457200" algn="l">
              <a:buAutoNum type="arabicPeriod" startAt="2"/>
            </a:pPr>
            <a:r>
              <a:rPr lang="en-US" dirty="0">
                <a:solidFill>
                  <a:schemeClr val="bg1"/>
                </a:solidFill>
                <a:latin typeface="National Book" panose="02000503000000020004" pitchFamily="50" charset="0"/>
                <a:ea typeface="National Book" panose="02000503000000020004" pitchFamily="50" charset="0"/>
              </a:rPr>
              <a:t>No Address in Canada obtained</a:t>
            </a:r>
            <a:endParaRPr lang="en-US" dirty="0" smtClean="0">
              <a:solidFill>
                <a:schemeClr val="bg1"/>
              </a:solidFill>
              <a:latin typeface="National Book" panose="02000503000000020004" pitchFamily="50" charset="0"/>
              <a:ea typeface="National Book" panose="02000503000000020004" pitchFamily="50" charset="0"/>
            </a:endParaRPr>
          </a:p>
        </p:txBody>
      </p:sp>
    </p:spTree>
    <p:extLst>
      <p:ext uri="{BB962C8B-B14F-4D97-AF65-F5344CB8AC3E}">
        <p14:creationId xmlns:p14="http://schemas.microsoft.com/office/powerpoint/2010/main" val="60252664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a:latin typeface="Stratum2 Black" pitchFamily="34" charset="0"/>
                <a:ea typeface="Stratum1 Black" panose="020B0506030000020004" pitchFamily="34" charset="0"/>
                <a:cs typeface="Stratum1 Black"/>
                <a:sym typeface="Stratum1 Black" pitchFamily="34" charset="0"/>
              </a:rPr>
              <a:t>PLACE OF SUPPLY - SERVICES</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922033"/>
            <a:ext cx="7344816" cy="1323439"/>
          </a:xfrm>
          <a:prstGeom prst="rect">
            <a:avLst/>
          </a:prstGeom>
          <a:noFill/>
        </p:spPr>
        <p:txBody>
          <a:bodyPr wrap="square" rtlCol="0">
            <a:spAutoFit/>
          </a:bodyPr>
          <a:lstStyle/>
          <a:p>
            <a:pPr marL="457200" indent="-457200" algn="l">
              <a:buAutoNum type="arabicPeriod" startAt="2"/>
            </a:pPr>
            <a:r>
              <a:rPr lang="en-US" dirty="0">
                <a:solidFill>
                  <a:schemeClr val="bg1"/>
                </a:solidFill>
                <a:latin typeface="National Book" panose="02000503000000020004" pitchFamily="50" charset="0"/>
                <a:ea typeface="National Book" panose="02000503000000020004" pitchFamily="50" charset="0"/>
              </a:rPr>
              <a:t>No Address in Canada obtained</a:t>
            </a:r>
            <a:endParaRPr lang="en-US" dirty="0" smtClean="0">
              <a:solidFill>
                <a:schemeClr val="bg1"/>
              </a:solidFill>
              <a:latin typeface="National Book" panose="02000503000000020004" pitchFamily="50" charset="0"/>
              <a:ea typeface="National Book" panose="02000503000000020004" pitchFamily="50" charset="0"/>
            </a:endParaRPr>
          </a:p>
          <a:p>
            <a:pPr marL="457200" indent="-457200" algn="l">
              <a:buAutoNum type="arabicPeriod" startAt="2"/>
            </a:pPr>
            <a:endParaRPr lang="en-US" dirty="0">
              <a:solidFill>
                <a:schemeClr val="bg1"/>
              </a:solidFill>
              <a:latin typeface="National Book" panose="02000503000000020004" pitchFamily="50" charset="0"/>
              <a:ea typeface="National Book" panose="02000503000000020004" pitchFamily="50" charset="0"/>
            </a:endParaRPr>
          </a:p>
          <a:p>
            <a:pPr algn="l"/>
            <a:endParaRPr lang="en-US" dirty="0" smtClean="0">
              <a:solidFill>
                <a:schemeClr val="bg1"/>
              </a:solidFill>
              <a:latin typeface="National Book" panose="02000503000000020004" pitchFamily="50" charset="0"/>
              <a:ea typeface="National Book" panose="02000503000000020004" pitchFamily="50" charset="0"/>
            </a:endParaRPr>
          </a:p>
          <a:p>
            <a:pPr algn="l"/>
            <a:endParaRPr lang="en-US" dirty="0">
              <a:solidFill>
                <a:schemeClr val="bg1"/>
              </a:solidFill>
              <a:latin typeface="National Book" panose="02000503000000020004" pitchFamily="50" charset="0"/>
              <a:ea typeface="National Book" panose="02000503000000020004" pitchFamily="50" charset="0"/>
            </a:endParaRPr>
          </a:p>
        </p:txBody>
      </p:sp>
      <p:pic>
        <p:nvPicPr>
          <p:cNvPr id="3" name="Picture 2"/>
          <p:cNvPicPr>
            <a:picLocks noChangeAspect="1"/>
          </p:cNvPicPr>
          <p:nvPr/>
        </p:nvPicPr>
        <p:blipFill>
          <a:blip r:embed="rId4"/>
          <a:stretch>
            <a:fillRect/>
          </a:stretch>
        </p:blipFill>
        <p:spPr>
          <a:xfrm>
            <a:off x="713623" y="1347614"/>
            <a:ext cx="7671318" cy="792088"/>
          </a:xfrm>
          <a:prstGeom prst="rect">
            <a:avLst/>
          </a:prstGeom>
        </p:spPr>
      </p:pic>
      <p:pic>
        <p:nvPicPr>
          <p:cNvPr id="4" name="Picture 3"/>
          <p:cNvPicPr>
            <a:picLocks noChangeAspect="1"/>
          </p:cNvPicPr>
          <p:nvPr/>
        </p:nvPicPr>
        <p:blipFill>
          <a:blip r:embed="rId5"/>
          <a:stretch>
            <a:fillRect/>
          </a:stretch>
        </p:blipFill>
        <p:spPr>
          <a:xfrm>
            <a:off x="980012" y="2139702"/>
            <a:ext cx="6463895" cy="2821107"/>
          </a:xfrm>
          <a:prstGeom prst="rect">
            <a:avLst/>
          </a:prstGeom>
        </p:spPr>
      </p:pic>
    </p:spTree>
    <p:extLst>
      <p:ext uri="{BB962C8B-B14F-4D97-AF65-F5344CB8AC3E}">
        <p14:creationId xmlns:p14="http://schemas.microsoft.com/office/powerpoint/2010/main" val="373497429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PLACE OF SUPPLY - SERVICES	</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1203598"/>
            <a:ext cx="7344816" cy="707886"/>
          </a:xfrm>
          <a:prstGeom prst="rect">
            <a:avLst/>
          </a:prstGeom>
          <a:noFill/>
        </p:spPr>
        <p:txBody>
          <a:bodyPr wrap="square" rtlCol="0">
            <a:spAutoFit/>
          </a:bodyPr>
          <a:lstStyle/>
          <a:p>
            <a:pPr marL="457200" indent="-457200" algn="l">
              <a:buAutoNum type="arabicPeriod" startAt="2"/>
            </a:pPr>
            <a:endParaRPr lang="en-US" dirty="0">
              <a:solidFill>
                <a:schemeClr val="bg1"/>
              </a:solidFill>
              <a:latin typeface="National Book" panose="02000503000000020004" pitchFamily="50" charset="0"/>
              <a:ea typeface="National Book" panose="02000503000000020004" pitchFamily="50" charset="0"/>
            </a:endParaRPr>
          </a:p>
          <a:p>
            <a:pPr marL="457200" indent="-457200" algn="l">
              <a:buAutoNum type="arabicPeriod" startAt="3"/>
            </a:pPr>
            <a:r>
              <a:rPr lang="en-US" dirty="0" smtClean="0">
                <a:solidFill>
                  <a:schemeClr val="bg1"/>
                </a:solidFill>
                <a:latin typeface="National Book" panose="02000503000000020004" pitchFamily="50" charset="0"/>
                <a:ea typeface="National Book" panose="02000503000000020004" pitchFamily="50" charset="0"/>
              </a:rPr>
              <a:t>Same Highest Tax Rate</a:t>
            </a:r>
          </a:p>
        </p:txBody>
      </p:sp>
    </p:spTree>
    <p:extLst>
      <p:ext uri="{BB962C8B-B14F-4D97-AF65-F5344CB8AC3E}">
        <p14:creationId xmlns:p14="http://schemas.microsoft.com/office/powerpoint/2010/main" val="12134728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INTRODUCTION TO THE GST</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1419622"/>
            <a:ext cx="8640960" cy="2862322"/>
          </a:xfrm>
          <a:prstGeom prst="rect">
            <a:avLst/>
          </a:prstGeom>
          <a:noFill/>
        </p:spPr>
        <p:txBody>
          <a:bodyPr wrap="square" rtlCol="0">
            <a:spAutoFit/>
          </a:bodyPr>
          <a:lstStyle/>
          <a:p>
            <a:pPr marL="342900" indent="-342900" algn="l">
              <a:buClr>
                <a:schemeClr val="bg1"/>
              </a:buClr>
              <a:buFont typeface="Arial" panose="020B0604020202020204" pitchFamily="34" charset="0"/>
              <a:buChar char="•"/>
            </a:pPr>
            <a:r>
              <a:rPr lang="en-US" dirty="0" smtClean="0">
                <a:solidFill>
                  <a:schemeClr val="bg1"/>
                </a:solidFill>
                <a:latin typeface="National Book" panose="02000503000000020004" pitchFamily="50" charset="0"/>
                <a:ea typeface="National Book" panose="02000503000000020004" pitchFamily="50" charset="0"/>
              </a:rPr>
              <a:t>Focus of today is on ITCs on expenses and not on income</a:t>
            </a:r>
          </a:p>
          <a:p>
            <a:pPr marL="342900" indent="-342900" algn="l">
              <a:buClr>
                <a:schemeClr val="bg1"/>
              </a:buClr>
              <a:buFont typeface="Arial" panose="020B0604020202020204" pitchFamily="34" charset="0"/>
              <a:buChar char="•"/>
            </a:pPr>
            <a:endParaRPr lang="en-US" dirty="0" smtClean="0">
              <a:solidFill>
                <a:schemeClr val="bg1"/>
              </a:solidFill>
              <a:latin typeface="National Book" panose="02000503000000020004" pitchFamily="50" charset="0"/>
              <a:ea typeface="National Book" panose="02000503000000020004" pitchFamily="50" charset="0"/>
            </a:endParaRPr>
          </a:p>
          <a:p>
            <a:pPr marL="342900" indent="-342900" algn="l">
              <a:buClr>
                <a:schemeClr val="bg1"/>
              </a:buClr>
              <a:buFont typeface="Arial" panose="020B0604020202020204" pitchFamily="34" charset="0"/>
              <a:buChar char="•"/>
            </a:pPr>
            <a:r>
              <a:rPr lang="en-US" dirty="0" smtClean="0">
                <a:solidFill>
                  <a:schemeClr val="bg1"/>
                </a:solidFill>
                <a:latin typeface="National Book" panose="02000503000000020004" pitchFamily="50" charset="0"/>
                <a:ea typeface="National Book" panose="02000503000000020004" pitchFamily="50" charset="0"/>
              </a:rPr>
              <a:t>GST is a “value-added” tax</a:t>
            </a:r>
          </a:p>
          <a:p>
            <a:pPr marL="342900" indent="-342900" algn="l">
              <a:buClr>
                <a:schemeClr val="bg1"/>
              </a:buClr>
              <a:buFont typeface="Arial" panose="020B0604020202020204" pitchFamily="34" charset="0"/>
              <a:buChar char="•"/>
            </a:pPr>
            <a:endParaRPr lang="en-US" dirty="0">
              <a:solidFill>
                <a:schemeClr val="bg1"/>
              </a:solidFill>
              <a:latin typeface="National Book" panose="02000503000000020004" pitchFamily="50" charset="0"/>
              <a:ea typeface="National Book" panose="02000503000000020004" pitchFamily="50" charset="0"/>
            </a:endParaRPr>
          </a:p>
          <a:p>
            <a:pPr marL="342900" indent="-342900" algn="l">
              <a:buClr>
                <a:schemeClr val="bg1"/>
              </a:buClr>
              <a:buFont typeface="Arial" panose="020B0604020202020204" pitchFamily="34" charset="0"/>
              <a:buChar char="•"/>
            </a:pPr>
            <a:r>
              <a:rPr lang="en-US" dirty="0">
                <a:solidFill>
                  <a:schemeClr val="bg1"/>
                </a:solidFill>
                <a:latin typeface="National Book" panose="02000503000000020004" pitchFamily="50" charset="0"/>
                <a:ea typeface="National Book" panose="02000503000000020004" pitchFamily="50" charset="0"/>
              </a:rPr>
              <a:t>Terminology – GST versus HST</a:t>
            </a:r>
          </a:p>
          <a:p>
            <a:pPr marL="342900" indent="-342900" algn="l">
              <a:buClr>
                <a:schemeClr val="bg1"/>
              </a:buClr>
              <a:buFont typeface="Arial" panose="020B0604020202020204" pitchFamily="34" charset="0"/>
              <a:buChar char="•"/>
            </a:pPr>
            <a:endParaRPr lang="en-US" dirty="0" smtClean="0">
              <a:solidFill>
                <a:schemeClr val="bg1"/>
              </a:solidFill>
              <a:latin typeface="National Book" panose="02000503000000020004" pitchFamily="50" charset="0"/>
              <a:ea typeface="National Book" panose="02000503000000020004" pitchFamily="50" charset="0"/>
            </a:endParaRPr>
          </a:p>
          <a:p>
            <a:pPr marL="342900" indent="-342900" algn="l">
              <a:buClr>
                <a:schemeClr val="bg1"/>
              </a:buClr>
              <a:buFont typeface="Arial" panose="020B0604020202020204" pitchFamily="34" charset="0"/>
              <a:buChar char="•"/>
            </a:pPr>
            <a:r>
              <a:rPr lang="en-US" dirty="0" smtClean="0">
                <a:solidFill>
                  <a:schemeClr val="bg1"/>
                </a:solidFill>
                <a:latin typeface="National Book" panose="02000503000000020004" pitchFamily="50" charset="0"/>
                <a:ea typeface="National Book" panose="02000503000000020004" pitchFamily="50" charset="0"/>
              </a:rPr>
              <a:t>Revenue Limit - $30,000 per “rolling” year (4 consecutive quarters)</a:t>
            </a:r>
          </a:p>
          <a:p>
            <a:pPr marL="342900" indent="-342900" algn="l">
              <a:buClr>
                <a:schemeClr val="bg1"/>
              </a:buClr>
              <a:buFont typeface="Arial" panose="020B0604020202020204" pitchFamily="34" charset="0"/>
              <a:buChar char="•"/>
            </a:pPr>
            <a:endParaRPr lang="en-US" dirty="0">
              <a:solidFill>
                <a:schemeClr val="bg1"/>
              </a:solidFill>
              <a:latin typeface="National Book" panose="02000503000000020004" pitchFamily="50" charset="0"/>
              <a:ea typeface="National Book" panose="02000503000000020004" pitchFamily="50" charset="0"/>
            </a:endParaRPr>
          </a:p>
          <a:p>
            <a:pPr marL="342900" indent="-342900" algn="l">
              <a:buClr>
                <a:schemeClr val="bg1"/>
              </a:buClr>
              <a:buFont typeface="Arial" panose="020B0604020202020204" pitchFamily="34" charset="0"/>
              <a:buChar char="•"/>
            </a:pPr>
            <a:endParaRPr lang="en-US" dirty="0">
              <a:solidFill>
                <a:schemeClr val="bg1"/>
              </a:solidFill>
              <a:latin typeface="National Book" panose="02000503000000020004" pitchFamily="50" charset="0"/>
              <a:ea typeface="National Book" panose="02000503000000020004" pitchFamily="50" charset="0"/>
            </a:endParaRPr>
          </a:p>
        </p:txBody>
      </p:sp>
    </p:spTree>
    <p:extLst>
      <p:ext uri="{BB962C8B-B14F-4D97-AF65-F5344CB8AC3E}">
        <p14:creationId xmlns:p14="http://schemas.microsoft.com/office/powerpoint/2010/main" val="306340382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PLACE OF SUPPLY - SERVICES	</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1203598"/>
            <a:ext cx="7344816" cy="3785652"/>
          </a:xfrm>
          <a:prstGeom prst="rect">
            <a:avLst/>
          </a:prstGeom>
          <a:noFill/>
        </p:spPr>
        <p:txBody>
          <a:bodyPr wrap="square" rtlCol="0">
            <a:spAutoFit/>
          </a:bodyPr>
          <a:lstStyle/>
          <a:p>
            <a:pPr marL="457200" indent="-457200" algn="l">
              <a:buAutoNum type="arabicPeriod" startAt="3"/>
            </a:pPr>
            <a:r>
              <a:rPr lang="en-US" dirty="0" smtClean="0">
                <a:solidFill>
                  <a:schemeClr val="bg1"/>
                </a:solidFill>
                <a:latin typeface="National Book" panose="02000503000000020004" pitchFamily="50" charset="0"/>
                <a:ea typeface="National Book" panose="02000503000000020004" pitchFamily="50" charset="0"/>
              </a:rPr>
              <a:t>Same Highest Tax Rate</a:t>
            </a:r>
          </a:p>
          <a:p>
            <a:pPr marL="457200" indent="-457200" algn="l">
              <a:buAutoNum type="arabicPeriod" startAt="3"/>
            </a:pPr>
            <a:endParaRPr lang="en-US" dirty="0" smtClean="0">
              <a:solidFill>
                <a:schemeClr val="bg1"/>
              </a:solidFill>
              <a:latin typeface="National Book" panose="02000503000000020004" pitchFamily="50" charset="0"/>
              <a:ea typeface="National Book" panose="02000503000000020004" pitchFamily="50" charset="0"/>
            </a:endParaRPr>
          </a:p>
          <a:p>
            <a:pPr algn="l"/>
            <a:r>
              <a:rPr lang="en-US" dirty="0" smtClean="0">
                <a:solidFill>
                  <a:schemeClr val="bg1"/>
                </a:solidFill>
                <a:latin typeface="National Book" panose="02000503000000020004" pitchFamily="50" charset="0"/>
                <a:ea typeface="National Book" panose="02000503000000020004" pitchFamily="50" charset="0"/>
              </a:rPr>
              <a:t>If </a:t>
            </a:r>
            <a:r>
              <a:rPr lang="en-US" dirty="0">
                <a:solidFill>
                  <a:schemeClr val="bg1"/>
                </a:solidFill>
                <a:latin typeface="National Book" panose="02000503000000020004" pitchFamily="50" charset="0"/>
                <a:ea typeface="National Book" panose="02000503000000020004" pitchFamily="50" charset="0"/>
              </a:rPr>
              <a:t>a supply of a service cannot be determined under Rule </a:t>
            </a:r>
            <a:r>
              <a:rPr lang="en-US" dirty="0" smtClean="0">
                <a:solidFill>
                  <a:schemeClr val="bg1"/>
                </a:solidFill>
                <a:latin typeface="National Book" panose="02000503000000020004" pitchFamily="50" charset="0"/>
                <a:ea typeface="National Book" panose="02000503000000020004" pitchFamily="50" charset="0"/>
              </a:rPr>
              <a:t>2(C) </a:t>
            </a:r>
            <a:r>
              <a:rPr lang="en-US" dirty="0">
                <a:solidFill>
                  <a:schemeClr val="bg1"/>
                </a:solidFill>
                <a:latin typeface="National Book" panose="02000503000000020004" pitchFamily="50" charset="0"/>
                <a:ea typeface="National Book" panose="02000503000000020004" pitchFamily="50" charset="0"/>
              </a:rPr>
              <a:t>to be made in a single participating </a:t>
            </a:r>
            <a:r>
              <a:rPr lang="en-US" dirty="0" smtClean="0">
                <a:solidFill>
                  <a:schemeClr val="bg1"/>
                </a:solidFill>
                <a:latin typeface="National Book" panose="02000503000000020004" pitchFamily="50" charset="0"/>
                <a:ea typeface="National Book" panose="02000503000000020004" pitchFamily="50" charset="0"/>
              </a:rPr>
              <a:t>province because </a:t>
            </a:r>
            <a:r>
              <a:rPr lang="en-US" dirty="0">
                <a:solidFill>
                  <a:schemeClr val="bg1"/>
                </a:solidFill>
                <a:latin typeface="National Book" panose="02000503000000020004" pitchFamily="50" charset="0"/>
                <a:ea typeface="National Book" panose="02000503000000020004" pitchFamily="50" charset="0"/>
              </a:rPr>
              <a:t>the highest tax rates for two or more participating provinces are the same, the supply is made in </a:t>
            </a:r>
            <a:r>
              <a:rPr lang="en-US" dirty="0" smtClean="0">
                <a:solidFill>
                  <a:schemeClr val="bg1"/>
                </a:solidFill>
                <a:latin typeface="National Book" panose="02000503000000020004" pitchFamily="50" charset="0"/>
                <a:ea typeface="National Book" panose="02000503000000020004" pitchFamily="50" charset="0"/>
              </a:rPr>
              <a:t>the specified </a:t>
            </a:r>
            <a:r>
              <a:rPr lang="en-US" dirty="0">
                <a:solidFill>
                  <a:schemeClr val="bg1"/>
                </a:solidFill>
                <a:latin typeface="National Book" panose="02000503000000020004" pitchFamily="50" charset="0"/>
                <a:ea typeface="National Book" panose="02000503000000020004" pitchFamily="50" charset="0"/>
              </a:rPr>
              <a:t>province among those provinces where the business address of the supplier that is most </a:t>
            </a:r>
            <a:r>
              <a:rPr lang="en-US" dirty="0" smtClean="0">
                <a:solidFill>
                  <a:schemeClr val="bg1"/>
                </a:solidFill>
                <a:latin typeface="National Book" panose="02000503000000020004" pitchFamily="50" charset="0"/>
                <a:ea typeface="National Book" panose="02000503000000020004" pitchFamily="50" charset="0"/>
              </a:rPr>
              <a:t>closely connected </a:t>
            </a:r>
            <a:r>
              <a:rPr lang="en-US" dirty="0">
                <a:solidFill>
                  <a:schemeClr val="bg1"/>
                </a:solidFill>
                <a:latin typeface="National Book" panose="02000503000000020004" pitchFamily="50" charset="0"/>
                <a:ea typeface="National Book" panose="02000503000000020004" pitchFamily="50" charset="0"/>
              </a:rPr>
              <a:t>with the supply is located or, if such an address is not located in one of the specified provinces, in </a:t>
            </a:r>
            <a:r>
              <a:rPr lang="en-US" dirty="0" smtClean="0">
                <a:solidFill>
                  <a:schemeClr val="bg1"/>
                </a:solidFill>
                <a:latin typeface="National Book" panose="02000503000000020004" pitchFamily="50" charset="0"/>
                <a:ea typeface="National Book" panose="02000503000000020004" pitchFamily="50" charset="0"/>
              </a:rPr>
              <a:t>the specified </a:t>
            </a:r>
            <a:r>
              <a:rPr lang="en-US" dirty="0">
                <a:solidFill>
                  <a:schemeClr val="bg1"/>
                </a:solidFill>
                <a:latin typeface="National Book" panose="02000503000000020004" pitchFamily="50" charset="0"/>
                <a:ea typeface="National Book" panose="02000503000000020004" pitchFamily="50" charset="0"/>
              </a:rPr>
              <a:t>province that is closest in proximity, determined in any reasonable manner, to the business address </a:t>
            </a:r>
            <a:r>
              <a:rPr lang="en-US" dirty="0" smtClean="0">
                <a:solidFill>
                  <a:schemeClr val="bg1"/>
                </a:solidFill>
                <a:latin typeface="National Book" panose="02000503000000020004" pitchFamily="50" charset="0"/>
                <a:ea typeface="National Book" panose="02000503000000020004" pitchFamily="50" charset="0"/>
              </a:rPr>
              <a:t>of the </a:t>
            </a:r>
            <a:r>
              <a:rPr lang="en-US" dirty="0">
                <a:solidFill>
                  <a:schemeClr val="bg1"/>
                </a:solidFill>
                <a:latin typeface="National Book" panose="02000503000000020004" pitchFamily="50" charset="0"/>
                <a:ea typeface="National Book" panose="02000503000000020004" pitchFamily="50" charset="0"/>
              </a:rPr>
              <a:t>supplier that is most closely connected with the supply.</a:t>
            </a:r>
          </a:p>
          <a:p>
            <a:pPr marL="457200" indent="-457200" algn="l">
              <a:buAutoNum type="arabicPeriod" startAt="3"/>
            </a:pPr>
            <a:endParaRPr lang="en-US" dirty="0" smtClean="0">
              <a:solidFill>
                <a:schemeClr val="bg1"/>
              </a:solidFill>
              <a:latin typeface="National Book" panose="02000503000000020004" pitchFamily="50" charset="0"/>
              <a:ea typeface="National Book" panose="02000503000000020004" pitchFamily="50" charset="0"/>
            </a:endParaRPr>
          </a:p>
        </p:txBody>
      </p:sp>
    </p:spTree>
    <p:extLst>
      <p:ext uri="{BB962C8B-B14F-4D97-AF65-F5344CB8AC3E}">
        <p14:creationId xmlns:p14="http://schemas.microsoft.com/office/powerpoint/2010/main" val="66655185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tomiczek\Desktop\MOSAIC_PMS_RED-2013.png"/>
          <p:cNvPicPr>
            <a:picLocks noChangeAspect="1" noChangeArrowheads="1"/>
          </p:cNvPicPr>
          <p:nvPr/>
        </p:nvPicPr>
        <p:blipFill rotWithShape="1">
          <a:blip r:embed="rId3">
            <a:extLst>
              <a:ext uri="{28A0092B-C50C-407E-A947-70E740481C1C}">
                <a14:useLocalDpi xmlns:a14="http://schemas.microsoft.com/office/drawing/2010/main" val="0"/>
              </a:ext>
            </a:extLst>
          </a:blip>
          <a:srcRect l="44088" t="54692" r="14632" b="21537"/>
          <a:stretch/>
        </p:blipFill>
        <p:spPr bwMode="auto">
          <a:xfrm rot="10800000">
            <a:off x="0" y="-45124"/>
            <a:ext cx="9144000" cy="51886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1804" y="1635648"/>
            <a:ext cx="7380312" cy="3046980"/>
          </a:xfrm>
          <a:prstGeom prst="rect">
            <a:avLst/>
          </a:prstGeom>
          <a:noFill/>
        </p:spPr>
        <p:txBody>
          <a:bodyPr wrap="square" lIns="91432" tIns="45716" rIns="91432" bIns="45716" rtlCol="0">
            <a:spAutoFit/>
          </a:bodyPr>
          <a:lstStyle/>
          <a:p>
            <a:pPr algn="l"/>
            <a:r>
              <a:rPr lang="en-US" sz="4800" dirty="0" smtClean="0">
                <a:solidFill>
                  <a:schemeClr val="tx1"/>
                </a:solidFill>
                <a:latin typeface="Stratum2 Black" pitchFamily="34" charset="0"/>
                <a:sym typeface="Stratum1 Light" charset="0"/>
              </a:rPr>
              <a:t>BRIEFLY….SERVICES PERFORMED ON TANGIBLE PERSONAL PROPERTY (GOODS)</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2116" y="339502"/>
            <a:ext cx="824047" cy="81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36833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000" dirty="0" smtClean="0">
                <a:latin typeface="Stratum2 Black" pitchFamily="34" charset="0"/>
                <a:ea typeface="Stratum1 Black" panose="020B0506030000020004" pitchFamily="34" charset="0"/>
                <a:cs typeface="Stratum1 Black"/>
                <a:sym typeface="Stratum1 Black" pitchFamily="34" charset="0"/>
              </a:rPr>
              <a:t>PLACE OF SUPPLY – SERVICES ON TPP</a:t>
            </a:r>
            <a:r>
              <a:rPr lang="en-US" sz="4400" dirty="0" smtClean="0">
                <a:latin typeface="Stratum2 Black" pitchFamily="34" charset="0"/>
                <a:ea typeface="Stratum1 Black" panose="020B0506030000020004" pitchFamily="34" charset="0"/>
                <a:cs typeface="Stratum1 Black"/>
                <a:sym typeface="Stratum1 Black" pitchFamily="34" charset="0"/>
              </a:rPr>
              <a:t>	</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971600" y="991723"/>
            <a:ext cx="6843593" cy="3771361"/>
          </a:xfrm>
          <a:prstGeom prst="rect">
            <a:avLst/>
          </a:prstGeom>
        </p:spPr>
      </p:pic>
    </p:spTree>
    <p:extLst>
      <p:ext uri="{BB962C8B-B14F-4D97-AF65-F5344CB8AC3E}">
        <p14:creationId xmlns:p14="http://schemas.microsoft.com/office/powerpoint/2010/main" val="151805978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000" dirty="0" smtClean="0">
                <a:latin typeface="Stratum2 Black" pitchFamily="34" charset="0"/>
                <a:ea typeface="Stratum1 Black" panose="020B0506030000020004" pitchFamily="34" charset="0"/>
                <a:cs typeface="Stratum1 Black"/>
                <a:sym typeface="Stratum1 Black" pitchFamily="34" charset="0"/>
              </a:rPr>
              <a:t>PLACE OF SUPPLY – SERVICES ON TPP</a:t>
            </a:r>
            <a:r>
              <a:rPr lang="en-US" sz="4400" dirty="0" smtClean="0">
                <a:latin typeface="Stratum2 Black" pitchFamily="34" charset="0"/>
                <a:ea typeface="Stratum1 Black" panose="020B0506030000020004" pitchFamily="34" charset="0"/>
                <a:cs typeface="Stratum1 Black"/>
                <a:sym typeface="Stratum1 Black" pitchFamily="34" charset="0"/>
              </a:rPr>
              <a:t>	</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548842" y="967038"/>
            <a:ext cx="7442633" cy="3804243"/>
          </a:xfrm>
          <a:prstGeom prst="rect">
            <a:avLst/>
          </a:prstGeom>
        </p:spPr>
      </p:pic>
    </p:spTree>
    <p:extLst>
      <p:ext uri="{BB962C8B-B14F-4D97-AF65-F5344CB8AC3E}">
        <p14:creationId xmlns:p14="http://schemas.microsoft.com/office/powerpoint/2010/main" val="13417776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dtomiczek\Desktop\MOSAIC_RED.png"/>
          <p:cNvPicPr>
            <a:picLocks noChangeAspect="1" noChangeArrowheads="1"/>
          </p:cNvPicPr>
          <p:nvPr/>
        </p:nvPicPr>
        <p:blipFill>
          <a:blip r:embed="rId3" cstate="print"/>
          <a:srcRect l="24150" t="36933" r="24909" b="35382"/>
          <a:stretch>
            <a:fillRect/>
          </a:stretch>
        </p:blipFill>
        <p:spPr bwMode="auto">
          <a:xfrm>
            <a:off x="-167640" y="0"/>
            <a:ext cx="9464040" cy="5143500"/>
          </a:xfrm>
          <a:prstGeom prst="rect">
            <a:avLst/>
          </a:prstGeom>
          <a:noFill/>
        </p:spPr>
      </p:pic>
    </p:spTree>
    <p:extLst>
      <p:ext uri="{BB962C8B-B14F-4D97-AF65-F5344CB8AC3E}">
        <p14:creationId xmlns:p14="http://schemas.microsoft.com/office/powerpoint/2010/main" val="392958645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494670" y="627534"/>
            <a:ext cx="5760640" cy="4379524"/>
          </a:xfrm>
          <a:prstGeom prst="rect">
            <a:avLst/>
          </a:prstGeom>
        </p:spPr>
      </p:pic>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a:latin typeface="Stratum2 Black" pitchFamily="34" charset="0"/>
                <a:ea typeface="Stratum1 Black" panose="020B0506030000020004" pitchFamily="34" charset="0"/>
                <a:cs typeface="Stratum1 Black"/>
                <a:sym typeface="Stratum1 Black" pitchFamily="34" charset="0"/>
              </a:rPr>
              <a:t>PLACE OF SUPPLY - SERVICES</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43494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USEFUL LINKS	</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6538" y="752282"/>
            <a:ext cx="8136903" cy="4770537"/>
          </a:xfrm>
          <a:prstGeom prst="rect">
            <a:avLst/>
          </a:prstGeom>
          <a:noFill/>
        </p:spPr>
        <p:txBody>
          <a:bodyPr wrap="square" rtlCol="0">
            <a:spAutoFit/>
          </a:bodyPr>
          <a:lstStyle/>
          <a:p>
            <a:r>
              <a:rPr lang="en-US" sz="1600" dirty="0">
                <a:solidFill>
                  <a:schemeClr val="bg1"/>
                </a:solidFill>
                <a:latin typeface="National Book" panose="02000503000000020004" pitchFamily="50" charset="0"/>
                <a:ea typeface="National Book" panose="02000503000000020004" pitchFamily="50" charset="0"/>
              </a:rPr>
              <a:t>Rules for determining Place of Supply of Services</a:t>
            </a:r>
          </a:p>
          <a:p>
            <a:r>
              <a:rPr lang="en-US" sz="1600" dirty="0">
                <a:solidFill>
                  <a:schemeClr val="bg1"/>
                </a:solidFill>
                <a:latin typeface="National Book" panose="02000503000000020004" pitchFamily="50" charset="0"/>
                <a:ea typeface="National Book" panose="02000503000000020004" pitchFamily="50" charset="0"/>
                <a:hlinkClick r:id="rId4"/>
              </a:rPr>
              <a:t>http://</a:t>
            </a:r>
            <a:r>
              <a:rPr lang="en-US" sz="1600" dirty="0" smtClean="0">
                <a:solidFill>
                  <a:schemeClr val="bg1"/>
                </a:solidFill>
                <a:latin typeface="National Book" panose="02000503000000020004" pitchFamily="50" charset="0"/>
                <a:ea typeface="National Book" panose="02000503000000020004" pitchFamily="50" charset="0"/>
                <a:hlinkClick r:id="rId4"/>
              </a:rPr>
              <a:t>www.cra-arc.gc.ca/tx/bsnss/tpcs/gst-tps/gnrl/hst-tvh/srvcs/gnrl-rls-eng.html</a:t>
            </a:r>
            <a:endParaRPr lang="en-US" sz="1600" dirty="0" smtClean="0">
              <a:solidFill>
                <a:schemeClr val="bg1"/>
              </a:solidFill>
              <a:latin typeface="National Book" panose="02000503000000020004" pitchFamily="50" charset="0"/>
              <a:ea typeface="National Book" panose="02000503000000020004" pitchFamily="50" charset="0"/>
            </a:endParaRPr>
          </a:p>
          <a:p>
            <a:endParaRPr lang="en-US" sz="1600" dirty="0">
              <a:solidFill>
                <a:schemeClr val="bg1"/>
              </a:solidFill>
              <a:latin typeface="National Book" panose="02000503000000020004" pitchFamily="50" charset="0"/>
              <a:ea typeface="National Book" panose="02000503000000020004" pitchFamily="50" charset="0"/>
            </a:endParaRPr>
          </a:p>
          <a:p>
            <a:r>
              <a:rPr lang="en-US" sz="1600" dirty="0">
                <a:solidFill>
                  <a:schemeClr val="bg1"/>
                </a:solidFill>
                <a:latin typeface="National Book" panose="02000503000000020004" pitchFamily="50" charset="0"/>
                <a:ea typeface="National Book" panose="02000503000000020004" pitchFamily="50" charset="0"/>
              </a:rPr>
              <a:t>GST/HST Information for </a:t>
            </a:r>
            <a:r>
              <a:rPr lang="en-US" sz="1600" dirty="0" smtClean="0">
                <a:solidFill>
                  <a:schemeClr val="bg1"/>
                </a:solidFill>
                <a:latin typeface="National Book" panose="02000503000000020004" pitchFamily="50" charset="0"/>
                <a:ea typeface="National Book" panose="02000503000000020004" pitchFamily="50" charset="0"/>
              </a:rPr>
              <a:t>Charities (RC4082(E) Rev. 13)</a:t>
            </a:r>
          </a:p>
          <a:p>
            <a:r>
              <a:rPr lang="en-US" sz="1600" dirty="0" smtClean="0">
                <a:solidFill>
                  <a:schemeClr val="bg1"/>
                </a:solidFill>
                <a:latin typeface="National Book" panose="02000503000000020004" pitchFamily="50" charset="0"/>
                <a:ea typeface="National Book" panose="02000503000000020004" pitchFamily="50" charset="0"/>
                <a:hlinkClick r:id="rId5"/>
              </a:rPr>
              <a:t>http://www.cra-arc.gc.ca/E/pub/gp/rc4082/rc4082-e.html</a:t>
            </a:r>
            <a:endParaRPr lang="en-US" sz="1600" dirty="0" smtClean="0">
              <a:solidFill>
                <a:schemeClr val="bg1"/>
              </a:solidFill>
              <a:latin typeface="National Book" panose="02000503000000020004" pitchFamily="50" charset="0"/>
              <a:ea typeface="National Book" panose="02000503000000020004" pitchFamily="50" charset="0"/>
            </a:endParaRPr>
          </a:p>
          <a:p>
            <a:endParaRPr lang="en-US" sz="1600" dirty="0" smtClean="0">
              <a:solidFill>
                <a:schemeClr val="bg1"/>
              </a:solidFill>
              <a:latin typeface="National Book" panose="02000503000000020004" pitchFamily="50" charset="0"/>
              <a:ea typeface="National Book" panose="02000503000000020004" pitchFamily="50" charset="0"/>
            </a:endParaRPr>
          </a:p>
          <a:p>
            <a:r>
              <a:rPr lang="en-US" sz="1600" dirty="0" smtClean="0">
                <a:solidFill>
                  <a:schemeClr val="bg1"/>
                </a:solidFill>
                <a:latin typeface="National Book" panose="02000503000000020004" pitchFamily="50" charset="0"/>
                <a:ea typeface="National Book" panose="02000503000000020004" pitchFamily="50" charset="0"/>
              </a:rPr>
              <a:t>General Information, Quebec</a:t>
            </a:r>
          </a:p>
          <a:p>
            <a:r>
              <a:rPr lang="en-US" sz="1600" dirty="0">
                <a:solidFill>
                  <a:schemeClr val="bg1"/>
                </a:solidFill>
                <a:latin typeface="National Book" panose="02000503000000020004" pitchFamily="50" charset="0"/>
                <a:ea typeface="National Book" panose="02000503000000020004" pitchFamily="50" charset="0"/>
                <a:hlinkClick r:id="rId6"/>
              </a:rPr>
              <a:t>http://www.revenuquebec.ca/documents/en/publications/in/in-203-v(2013-06).</a:t>
            </a:r>
            <a:r>
              <a:rPr lang="en-US" sz="1600" dirty="0" smtClean="0">
                <a:solidFill>
                  <a:schemeClr val="bg1"/>
                </a:solidFill>
                <a:latin typeface="National Book" panose="02000503000000020004" pitchFamily="50" charset="0"/>
                <a:ea typeface="National Book" panose="02000503000000020004" pitchFamily="50" charset="0"/>
                <a:hlinkClick r:id="rId6"/>
              </a:rPr>
              <a:t>pdf</a:t>
            </a:r>
            <a:endParaRPr lang="en-US" sz="1600" dirty="0" smtClean="0">
              <a:solidFill>
                <a:schemeClr val="bg1"/>
              </a:solidFill>
              <a:latin typeface="National Book" panose="02000503000000020004" pitchFamily="50" charset="0"/>
              <a:ea typeface="National Book" panose="02000503000000020004" pitchFamily="50" charset="0"/>
            </a:endParaRPr>
          </a:p>
          <a:p>
            <a:r>
              <a:rPr lang="en-US" sz="1600" dirty="0" smtClean="0">
                <a:solidFill>
                  <a:schemeClr val="bg1"/>
                </a:solidFill>
                <a:latin typeface="National Book" panose="02000503000000020004" pitchFamily="50" charset="0"/>
                <a:ea typeface="National Book" panose="02000503000000020004" pitchFamily="50" charset="0"/>
              </a:rPr>
              <a:t>Quebec Basic Rules, including statement where must charge HST</a:t>
            </a:r>
          </a:p>
          <a:p>
            <a:r>
              <a:rPr lang="en-US" sz="1600" dirty="0">
                <a:solidFill>
                  <a:schemeClr val="bg1"/>
                </a:solidFill>
                <a:latin typeface="National Book" panose="02000503000000020004" pitchFamily="50" charset="0"/>
                <a:ea typeface="National Book" panose="02000503000000020004" pitchFamily="50" charset="0"/>
                <a:hlinkClick r:id="rId7"/>
              </a:rPr>
              <a:t>http://</a:t>
            </a:r>
            <a:r>
              <a:rPr lang="en-US" sz="1600" dirty="0" smtClean="0">
                <a:solidFill>
                  <a:schemeClr val="bg1"/>
                </a:solidFill>
                <a:latin typeface="National Book" panose="02000503000000020004" pitchFamily="50" charset="0"/>
                <a:ea typeface="National Book" panose="02000503000000020004" pitchFamily="50" charset="0"/>
                <a:hlinkClick r:id="rId7"/>
              </a:rPr>
              <a:t>www.revenuquebec.ca/en/entreprises/taxes/tpstvhtvq/reglesdebase/default.aspx</a:t>
            </a:r>
            <a:endParaRPr lang="en-US" sz="1600" dirty="0" smtClean="0">
              <a:solidFill>
                <a:schemeClr val="bg1"/>
              </a:solidFill>
              <a:latin typeface="National Book" panose="02000503000000020004" pitchFamily="50" charset="0"/>
              <a:ea typeface="National Book" panose="02000503000000020004" pitchFamily="50" charset="0"/>
            </a:endParaRPr>
          </a:p>
          <a:p>
            <a:r>
              <a:rPr lang="en-US" sz="1600" dirty="0">
                <a:solidFill>
                  <a:schemeClr val="bg1"/>
                </a:solidFill>
                <a:latin typeface="National Book" panose="02000503000000020004" pitchFamily="50" charset="0"/>
                <a:ea typeface="National Book" panose="02000503000000020004" pitchFamily="50" charset="0"/>
                <a:hlinkClick r:id="rId8"/>
              </a:rPr>
              <a:t>http://</a:t>
            </a:r>
            <a:r>
              <a:rPr lang="en-US" sz="1600" dirty="0" smtClean="0">
                <a:solidFill>
                  <a:schemeClr val="bg1"/>
                </a:solidFill>
                <a:latin typeface="National Book" panose="02000503000000020004" pitchFamily="50" charset="0"/>
                <a:ea typeface="National Book" panose="02000503000000020004" pitchFamily="50" charset="0"/>
                <a:hlinkClick r:id="rId8"/>
              </a:rPr>
              <a:t>www.revenuquebec.ca/en/entreprises/taxes/tpstvhtvq/default.aspx</a:t>
            </a:r>
            <a:endParaRPr lang="en-US" sz="1600" dirty="0" smtClean="0">
              <a:solidFill>
                <a:schemeClr val="bg1"/>
              </a:solidFill>
              <a:latin typeface="National Book" panose="02000503000000020004" pitchFamily="50" charset="0"/>
              <a:ea typeface="National Book" panose="02000503000000020004" pitchFamily="50" charset="0"/>
            </a:endParaRPr>
          </a:p>
          <a:p>
            <a:endParaRPr lang="en-US" sz="1600" dirty="0" smtClean="0">
              <a:solidFill>
                <a:schemeClr val="bg1"/>
              </a:solidFill>
              <a:latin typeface="National Book" panose="02000503000000020004" pitchFamily="50" charset="0"/>
              <a:ea typeface="National Book" panose="02000503000000020004" pitchFamily="50" charset="0"/>
            </a:endParaRPr>
          </a:p>
          <a:p>
            <a:r>
              <a:rPr lang="en-US" sz="1600" dirty="0" smtClean="0">
                <a:solidFill>
                  <a:schemeClr val="bg1"/>
                </a:solidFill>
                <a:latin typeface="National Book" panose="02000503000000020004" pitchFamily="50" charset="0"/>
                <a:ea typeface="National Book" panose="02000503000000020004" pitchFamily="50" charset="0"/>
              </a:rPr>
              <a:t>RC4034 </a:t>
            </a:r>
            <a:r>
              <a:rPr lang="en-US" sz="1600" dirty="0">
                <a:solidFill>
                  <a:schemeClr val="bg1"/>
                </a:solidFill>
                <a:latin typeface="National Book" panose="02000503000000020004" pitchFamily="50" charset="0"/>
                <a:ea typeface="National Book" panose="02000503000000020004" pitchFamily="50" charset="0"/>
              </a:rPr>
              <a:t>GST/HST Public Service Bodies' </a:t>
            </a:r>
            <a:r>
              <a:rPr lang="en-US" sz="1600" dirty="0" smtClean="0">
                <a:solidFill>
                  <a:schemeClr val="bg1"/>
                </a:solidFill>
                <a:latin typeface="National Book" panose="02000503000000020004" pitchFamily="50" charset="0"/>
                <a:ea typeface="National Book" panose="02000503000000020004" pitchFamily="50" charset="0"/>
              </a:rPr>
              <a:t>Rebate</a:t>
            </a:r>
          </a:p>
          <a:p>
            <a:r>
              <a:rPr lang="en-US" sz="1600" dirty="0">
                <a:solidFill>
                  <a:schemeClr val="bg1"/>
                </a:solidFill>
                <a:latin typeface="National Book" panose="02000503000000020004" pitchFamily="50" charset="0"/>
                <a:ea typeface="National Book" panose="02000503000000020004" pitchFamily="50" charset="0"/>
                <a:hlinkClick r:id="rId9"/>
              </a:rPr>
              <a:t>http://</a:t>
            </a:r>
            <a:r>
              <a:rPr lang="en-US" sz="1600" dirty="0" smtClean="0">
                <a:solidFill>
                  <a:schemeClr val="bg1"/>
                </a:solidFill>
                <a:latin typeface="National Book" panose="02000503000000020004" pitchFamily="50" charset="0"/>
                <a:ea typeface="National Book" panose="02000503000000020004" pitchFamily="50" charset="0"/>
                <a:hlinkClick r:id="rId9"/>
              </a:rPr>
              <a:t>www.cra-arc.gc.ca/E/pub/gp/rc4034/README.html</a:t>
            </a:r>
            <a:endParaRPr lang="en-US" sz="1600" dirty="0" smtClean="0">
              <a:solidFill>
                <a:schemeClr val="bg1"/>
              </a:solidFill>
              <a:latin typeface="National Book" panose="02000503000000020004" pitchFamily="50" charset="0"/>
              <a:ea typeface="National Book" panose="02000503000000020004" pitchFamily="50" charset="0"/>
            </a:endParaRPr>
          </a:p>
          <a:p>
            <a:endParaRPr lang="en-US" sz="1600" dirty="0" smtClean="0">
              <a:solidFill>
                <a:schemeClr val="bg1"/>
              </a:solidFill>
              <a:latin typeface="National Book" panose="02000503000000020004" pitchFamily="50" charset="0"/>
              <a:ea typeface="National Book" panose="02000503000000020004" pitchFamily="50" charset="0"/>
            </a:endParaRPr>
          </a:p>
          <a:p>
            <a:r>
              <a:rPr lang="en-US" sz="1600" b="1" u="sng" dirty="0" smtClean="0">
                <a:solidFill>
                  <a:schemeClr val="bg1"/>
                </a:solidFill>
                <a:latin typeface="National Book" panose="02000503000000020004" pitchFamily="50" charset="0"/>
                <a:ea typeface="National Book" panose="02000503000000020004" pitchFamily="50" charset="0"/>
              </a:rPr>
              <a:t>Very</a:t>
            </a:r>
            <a:r>
              <a:rPr lang="en-US" sz="1600" b="1" dirty="0" smtClean="0">
                <a:solidFill>
                  <a:schemeClr val="bg1"/>
                </a:solidFill>
                <a:latin typeface="National Book" panose="02000503000000020004" pitchFamily="50" charset="0"/>
                <a:ea typeface="National Book" panose="02000503000000020004" pitchFamily="50" charset="0"/>
              </a:rPr>
              <a:t> Detailed</a:t>
            </a:r>
            <a:r>
              <a:rPr lang="en-US" sz="1600" dirty="0" smtClean="0">
                <a:solidFill>
                  <a:schemeClr val="bg1"/>
                </a:solidFill>
                <a:latin typeface="National Book" panose="02000503000000020004" pitchFamily="50" charset="0"/>
                <a:ea typeface="National Book" panose="02000503000000020004" pitchFamily="50" charset="0"/>
              </a:rPr>
              <a:t>- </a:t>
            </a:r>
            <a:r>
              <a:rPr lang="en-US" sz="1600" dirty="0">
                <a:solidFill>
                  <a:schemeClr val="bg1"/>
                </a:solidFill>
                <a:latin typeface="National Book" panose="02000503000000020004" pitchFamily="50" charset="0"/>
                <a:ea typeface="National Book" panose="02000503000000020004" pitchFamily="50" charset="0"/>
              </a:rPr>
              <a:t>Draft GST/HST Technical Information Bulletin B-103, Harmonized Sales Tax – Place of supply rules</a:t>
            </a:r>
            <a:endParaRPr lang="en-US" sz="1600" dirty="0" smtClean="0">
              <a:solidFill>
                <a:schemeClr val="bg1"/>
              </a:solidFill>
              <a:latin typeface="National Book" panose="02000503000000020004" pitchFamily="50" charset="0"/>
              <a:ea typeface="National Book" panose="02000503000000020004" pitchFamily="50" charset="0"/>
            </a:endParaRPr>
          </a:p>
          <a:p>
            <a:r>
              <a:rPr lang="en-US" sz="1600" dirty="0">
                <a:solidFill>
                  <a:schemeClr val="bg1"/>
                </a:solidFill>
                <a:latin typeface="National Book" panose="02000503000000020004" pitchFamily="50" charset="0"/>
                <a:ea typeface="National Book" panose="02000503000000020004" pitchFamily="50" charset="0"/>
                <a:hlinkClick r:id="rId10"/>
              </a:rPr>
              <a:t>http://</a:t>
            </a:r>
            <a:r>
              <a:rPr lang="en-US" sz="1600" dirty="0" smtClean="0">
                <a:solidFill>
                  <a:schemeClr val="bg1"/>
                </a:solidFill>
                <a:latin typeface="National Book" panose="02000503000000020004" pitchFamily="50" charset="0"/>
                <a:ea typeface="National Book" panose="02000503000000020004" pitchFamily="50" charset="0"/>
                <a:hlinkClick r:id="rId10"/>
              </a:rPr>
              <a:t>www.cra-arc.gc.ca/E/pub/gm/b-103/b-103-e.pdf</a:t>
            </a:r>
            <a:endParaRPr lang="en-US" sz="1600" dirty="0" smtClean="0">
              <a:solidFill>
                <a:schemeClr val="bg1"/>
              </a:solidFill>
              <a:latin typeface="National Book" panose="02000503000000020004" pitchFamily="50" charset="0"/>
              <a:ea typeface="National Book" panose="02000503000000020004" pitchFamily="50" charset="0"/>
            </a:endParaRPr>
          </a:p>
          <a:p>
            <a:endParaRPr lang="en-US" sz="1600" dirty="0">
              <a:solidFill>
                <a:schemeClr val="bg1"/>
              </a:solidFill>
              <a:latin typeface="National Book" panose="02000503000000020004" pitchFamily="50" charset="0"/>
              <a:ea typeface="National Book" panose="02000503000000020004" pitchFamily="50" charset="0"/>
            </a:endParaRPr>
          </a:p>
        </p:txBody>
      </p:sp>
    </p:spTree>
    <p:extLst>
      <p:ext uri="{BB962C8B-B14F-4D97-AF65-F5344CB8AC3E}">
        <p14:creationId xmlns:p14="http://schemas.microsoft.com/office/powerpoint/2010/main" val="72460554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WHO TO CONTACT</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987574"/>
            <a:ext cx="8174932" cy="3293209"/>
          </a:xfrm>
          <a:prstGeom prst="rect">
            <a:avLst/>
          </a:prstGeom>
          <a:noFill/>
        </p:spPr>
        <p:txBody>
          <a:bodyPr wrap="square" rtlCol="0">
            <a:spAutoFit/>
          </a:bodyPr>
          <a:lstStyle/>
          <a:p>
            <a:pPr algn="l"/>
            <a:r>
              <a:rPr lang="en-US" sz="1600" dirty="0" smtClean="0">
                <a:solidFill>
                  <a:schemeClr val="bg1"/>
                </a:solidFill>
                <a:latin typeface="National Book" panose="02000503000000020004" pitchFamily="50" charset="0"/>
                <a:ea typeface="National Book" panose="02000503000000020004" pitchFamily="50" charset="0"/>
              </a:rPr>
              <a:t>CRA (for all Provinces except British Columbia &amp; Quebec)</a:t>
            </a:r>
          </a:p>
          <a:p>
            <a:pPr marL="600029" lvl="1" indent="-342900" algn="l">
              <a:buFont typeface="Arial" panose="020B0604020202020204" pitchFamily="34" charset="0"/>
              <a:buChar char="•"/>
            </a:pPr>
            <a:r>
              <a:rPr lang="en-US" sz="1600" dirty="0" smtClean="0">
                <a:solidFill>
                  <a:schemeClr val="bg1"/>
                </a:solidFill>
                <a:latin typeface="National Book" panose="02000503000000020004" pitchFamily="50" charset="0"/>
                <a:ea typeface="National Book" panose="02000503000000020004" pitchFamily="50" charset="0"/>
              </a:rPr>
              <a:t>In </a:t>
            </a:r>
            <a:r>
              <a:rPr lang="en-US" sz="1600" dirty="0">
                <a:solidFill>
                  <a:schemeClr val="bg1"/>
                </a:solidFill>
                <a:latin typeface="National Book" panose="02000503000000020004" pitchFamily="50" charset="0"/>
                <a:ea typeface="National Book" panose="02000503000000020004" pitchFamily="50" charset="0"/>
              </a:rPr>
              <a:t>writing Excise and GST/HST Rulings and Interpretations </a:t>
            </a:r>
            <a:r>
              <a:rPr lang="en-US" sz="1600" dirty="0" smtClean="0">
                <a:solidFill>
                  <a:schemeClr val="bg1"/>
                </a:solidFill>
                <a:latin typeface="National Book" panose="02000503000000020004" pitchFamily="50" charset="0"/>
                <a:ea typeface="National Book" panose="02000503000000020004" pitchFamily="50" charset="0"/>
              </a:rPr>
              <a:t>Service</a:t>
            </a:r>
          </a:p>
          <a:p>
            <a:pPr marL="857156" lvl="2" indent="-342900" algn="l">
              <a:buFont typeface="Arial" panose="020B0604020202020204" pitchFamily="34" charset="0"/>
              <a:buChar char="•"/>
            </a:pPr>
            <a:r>
              <a:rPr lang="en-US" sz="1600" dirty="0">
                <a:solidFill>
                  <a:schemeClr val="bg1"/>
                </a:solidFill>
                <a:latin typeface="National Book" panose="02000503000000020004" pitchFamily="50" charset="0"/>
                <a:ea typeface="National Book" panose="02000503000000020004" pitchFamily="50" charset="0"/>
                <a:hlinkClick r:id="rId4"/>
              </a:rPr>
              <a:t>http://</a:t>
            </a:r>
            <a:r>
              <a:rPr lang="en-US" sz="1600" dirty="0" smtClean="0">
                <a:solidFill>
                  <a:schemeClr val="bg1"/>
                </a:solidFill>
                <a:latin typeface="National Book" panose="02000503000000020004" pitchFamily="50" charset="0"/>
                <a:ea typeface="National Book" panose="02000503000000020004" pitchFamily="50" charset="0"/>
                <a:hlinkClick r:id="rId4"/>
              </a:rPr>
              <a:t>www.cra-arc.gc.ca/E/pub/gm/1-4/README.html</a:t>
            </a:r>
            <a:endParaRPr lang="en-US" sz="1600" dirty="0" smtClean="0">
              <a:solidFill>
                <a:schemeClr val="bg1"/>
              </a:solidFill>
              <a:latin typeface="National Book" panose="02000503000000020004" pitchFamily="50" charset="0"/>
              <a:ea typeface="National Book" panose="02000503000000020004" pitchFamily="50" charset="0"/>
            </a:endParaRPr>
          </a:p>
          <a:p>
            <a:pPr marL="600029" lvl="1" indent="-342900" algn="l">
              <a:buFont typeface="Arial" panose="020B0604020202020204" pitchFamily="34" charset="0"/>
              <a:buChar char="•"/>
            </a:pPr>
            <a:r>
              <a:rPr lang="en-US" sz="1600" dirty="0" smtClean="0">
                <a:solidFill>
                  <a:schemeClr val="bg1"/>
                </a:solidFill>
                <a:latin typeface="National Book" panose="02000503000000020004" pitchFamily="50" charset="0"/>
                <a:ea typeface="National Book" panose="02000503000000020004" pitchFamily="50" charset="0"/>
              </a:rPr>
              <a:t>General GST/HST enquiries</a:t>
            </a:r>
            <a:r>
              <a:rPr lang="en-US" sz="1600" dirty="0">
                <a:solidFill>
                  <a:schemeClr val="bg1"/>
                </a:solidFill>
                <a:latin typeface="National Book" panose="02000503000000020004" pitchFamily="50" charset="0"/>
                <a:ea typeface="National Book" panose="02000503000000020004" pitchFamily="50" charset="0"/>
              </a:rPr>
              <a:t>, </a:t>
            </a:r>
            <a:r>
              <a:rPr lang="en-US" sz="1600" dirty="0" smtClean="0">
                <a:solidFill>
                  <a:schemeClr val="bg1"/>
                </a:solidFill>
                <a:latin typeface="National Book" panose="02000503000000020004" pitchFamily="50" charset="0"/>
                <a:ea typeface="National Book" panose="02000503000000020004" pitchFamily="50" charset="0"/>
              </a:rPr>
              <a:t>800-959-5525</a:t>
            </a:r>
          </a:p>
          <a:p>
            <a:pPr marL="600029" lvl="1" indent="-342900" algn="l">
              <a:buFont typeface="Arial" panose="020B0604020202020204" pitchFamily="34" charset="0"/>
              <a:buChar char="•"/>
            </a:pPr>
            <a:r>
              <a:rPr lang="en-US" sz="1600" dirty="0" smtClean="0">
                <a:solidFill>
                  <a:schemeClr val="bg1"/>
                </a:solidFill>
                <a:latin typeface="National Book" panose="02000503000000020004" pitchFamily="50" charset="0"/>
                <a:ea typeface="National Book" panose="02000503000000020004" pitchFamily="50" charset="0"/>
              </a:rPr>
              <a:t>Escalated to: GST/HST </a:t>
            </a:r>
            <a:r>
              <a:rPr lang="en-US" sz="1600" dirty="0">
                <a:solidFill>
                  <a:schemeClr val="bg1"/>
                </a:solidFill>
                <a:latin typeface="National Book" panose="02000503000000020004" pitchFamily="50" charset="0"/>
                <a:ea typeface="National Book" panose="02000503000000020004" pitchFamily="50" charset="0"/>
              </a:rPr>
              <a:t>Rulings – Experts in GST/HST </a:t>
            </a:r>
            <a:r>
              <a:rPr lang="en-US" sz="1600" dirty="0" smtClean="0">
                <a:solidFill>
                  <a:schemeClr val="bg1"/>
                </a:solidFill>
                <a:latin typeface="National Book" panose="02000503000000020004" pitchFamily="50" charset="0"/>
                <a:ea typeface="National Book" panose="02000503000000020004" pitchFamily="50" charset="0"/>
              </a:rPr>
              <a:t>Legislation, 800-959-8287</a:t>
            </a:r>
          </a:p>
          <a:p>
            <a:pPr marL="600029" lvl="1" indent="-342900" algn="l">
              <a:buFont typeface="Arial" panose="020B0604020202020204" pitchFamily="34" charset="0"/>
              <a:buChar char="•"/>
            </a:pPr>
            <a:endParaRPr lang="en-US" sz="1600" dirty="0" smtClean="0">
              <a:solidFill>
                <a:schemeClr val="bg1"/>
              </a:solidFill>
              <a:latin typeface="National Book" panose="02000503000000020004" pitchFamily="50" charset="0"/>
              <a:ea typeface="National Book" panose="02000503000000020004" pitchFamily="50" charset="0"/>
            </a:endParaRPr>
          </a:p>
          <a:p>
            <a:pPr marL="342900" indent="-342900" algn="l">
              <a:buFont typeface="Arial" panose="020B0604020202020204" pitchFamily="34" charset="0"/>
              <a:buChar char="•"/>
            </a:pPr>
            <a:r>
              <a:rPr lang="en-US" sz="1600" dirty="0" smtClean="0">
                <a:solidFill>
                  <a:schemeClr val="bg1"/>
                </a:solidFill>
                <a:latin typeface="National Book" panose="02000503000000020004" pitchFamily="50" charset="0"/>
                <a:ea typeface="National Book" panose="02000503000000020004" pitchFamily="50" charset="0"/>
              </a:rPr>
              <a:t>British </a:t>
            </a:r>
            <a:r>
              <a:rPr lang="en-US" sz="1600" dirty="0">
                <a:solidFill>
                  <a:schemeClr val="bg1"/>
                </a:solidFill>
                <a:latin typeface="National Book" panose="02000503000000020004" pitchFamily="50" charset="0"/>
                <a:ea typeface="National Book" panose="02000503000000020004" pitchFamily="50" charset="0"/>
              </a:rPr>
              <a:t>Columbia, </a:t>
            </a:r>
            <a:r>
              <a:rPr lang="en-US" sz="1600" dirty="0" smtClean="0">
                <a:solidFill>
                  <a:schemeClr val="bg1"/>
                </a:solidFill>
                <a:latin typeface="National Book" panose="02000503000000020004" pitchFamily="50" charset="0"/>
                <a:ea typeface="National Book" panose="02000503000000020004" pitchFamily="50" charset="0"/>
              </a:rPr>
              <a:t>1-877-388-4440</a:t>
            </a:r>
          </a:p>
          <a:p>
            <a:pPr marL="342900" indent="-342900" algn="l">
              <a:buFont typeface="Arial" panose="020B0604020202020204" pitchFamily="34" charset="0"/>
              <a:buChar char="•"/>
            </a:pPr>
            <a:endParaRPr lang="en-US" sz="1600" dirty="0" smtClean="0">
              <a:solidFill>
                <a:schemeClr val="bg1"/>
              </a:solidFill>
              <a:latin typeface="National Book" panose="02000503000000020004" pitchFamily="50" charset="0"/>
              <a:ea typeface="National Book" panose="02000503000000020004" pitchFamily="50" charset="0"/>
            </a:endParaRPr>
          </a:p>
          <a:p>
            <a:pPr algn="l"/>
            <a:r>
              <a:rPr lang="en-US" sz="1600" dirty="0" smtClean="0">
                <a:solidFill>
                  <a:schemeClr val="bg1"/>
                </a:solidFill>
                <a:latin typeface="National Book" panose="02000503000000020004" pitchFamily="50" charset="0"/>
                <a:ea typeface="National Book" panose="02000503000000020004" pitchFamily="50" charset="0"/>
              </a:rPr>
              <a:t>Quebec</a:t>
            </a:r>
          </a:p>
          <a:p>
            <a:pPr marL="600029" lvl="1" indent="-342900" algn="l">
              <a:buFont typeface="Arial" panose="020B0604020202020204" pitchFamily="34" charset="0"/>
              <a:buChar char="•"/>
            </a:pPr>
            <a:r>
              <a:rPr lang="en-US" sz="1600" dirty="0">
                <a:solidFill>
                  <a:schemeClr val="bg1"/>
                </a:solidFill>
                <a:latin typeface="National Book" panose="02000503000000020004" pitchFamily="50" charset="0"/>
                <a:ea typeface="National Book" panose="02000503000000020004" pitchFamily="50" charset="0"/>
              </a:rPr>
              <a:t>In Quebec, Revenu Québec administers the GST/HST. If the physical location of your </a:t>
            </a:r>
            <a:r>
              <a:rPr lang="en-US" sz="1600" dirty="0" smtClean="0">
                <a:solidFill>
                  <a:schemeClr val="bg1"/>
                </a:solidFill>
                <a:latin typeface="National Book" panose="02000503000000020004" pitchFamily="50" charset="0"/>
                <a:ea typeface="National Book" panose="02000503000000020004" pitchFamily="50" charset="0"/>
              </a:rPr>
              <a:t>organization is </a:t>
            </a:r>
            <a:r>
              <a:rPr lang="en-US" sz="1600" dirty="0">
                <a:solidFill>
                  <a:schemeClr val="bg1"/>
                </a:solidFill>
                <a:latin typeface="National Book" panose="02000503000000020004" pitchFamily="50" charset="0"/>
                <a:ea typeface="National Book" panose="02000503000000020004" pitchFamily="50" charset="0"/>
              </a:rPr>
              <a:t>in Quebec, contact Revenu Québec, at 1-800-567-4692</a:t>
            </a:r>
            <a:endParaRPr lang="en-US" sz="1600" dirty="0" smtClean="0">
              <a:solidFill>
                <a:schemeClr val="bg1"/>
              </a:solidFill>
              <a:latin typeface="National Book" panose="02000503000000020004" pitchFamily="50" charset="0"/>
              <a:ea typeface="National Book" panose="02000503000000020004" pitchFamily="50" charset="0"/>
            </a:endParaRPr>
          </a:p>
          <a:p>
            <a:pPr marL="342900" indent="-342900" algn="l">
              <a:buFont typeface="Arial" panose="020B0604020202020204" pitchFamily="34" charset="0"/>
              <a:buChar char="•"/>
            </a:pPr>
            <a:endParaRPr lang="en-US" sz="1600" dirty="0" smtClean="0">
              <a:solidFill>
                <a:schemeClr val="bg1"/>
              </a:solidFill>
              <a:latin typeface="National Book" panose="02000503000000020004" pitchFamily="50" charset="0"/>
              <a:ea typeface="National Book" panose="02000503000000020004" pitchFamily="50" charset="0"/>
            </a:endParaRPr>
          </a:p>
          <a:p>
            <a:pPr marL="342900" indent="-342900" algn="l">
              <a:buFont typeface="Arial" panose="020B0604020202020204" pitchFamily="34" charset="0"/>
              <a:buChar char="•"/>
            </a:pPr>
            <a:endParaRPr lang="en-US" sz="1600" dirty="0">
              <a:solidFill>
                <a:schemeClr val="bg1"/>
              </a:solidFill>
              <a:latin typeface="National Book" panose="02000503000000020004" pitchFamily="50" charset="0"/>
              <a:ea typeface="National Book" panose="02000503000000020004" pitchFamily="50" charset="0"/>
            </a:endParaRPr>
          </a:p>
        </p:txBody>
      </p:sp>
    </p:spTree>
    <p:extLst>
      <p:ext uri="{BB962C8B-B14F-4D97-AF65-F5344CB8AC3E}">
        <p14:creationId xmlns:p14="http://schemas.microsoft.com/office/powerpoint/2010/main" val="8927395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IMPORTANT POINTS</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1371024"/>
            <a:ext cx="8640960" cy="2862322"/>
          </a:xfrm>
          <a:prstGeom prst="rect">
            <a:avLst/>
          </a:prstGeom>
          <a:noFill/>
        </p:spPr>
        <p:txBody>
          <a:bodyPr wrap="square" rtlCol="0">
            <a:spAutoFit/>
          </a:bodyPr>
          <a:lstStyle/>
          <a:p>
            <a:pPr marL="342900" indent="-342900" algn="l">
              <a:buClr>
                <a:schemeClr val="bg1"/>
              </a:buClr>
              <a:buFont typeface="Arial" panose="020B0604020202020204" pitchFamily="34" charset="0"/>
              <a:buChar char="•"/>
            </a:pPr>
            <a:r>
              <a:rPr lang="en-US" dirty="0" smtClean="0">
                <a:solidFill>
                  <a:schemeClr val="bg1"/>
                </a:solidFill>
                <a:latin typeface="National Book" panose="02000503000000020004" pitchFamily="50" charset="0"/>
                <a:ea typeface="National Book" panose="02000503000000020004" pitchFamily="50" charset="0"/>
              </a:rPr>
              <a:t>Timeliness</a:t>
            </a:r>
          </a:p>
          <a:p>
            <a:pPr marL="342900" indent="-342900" algn="l">
              <a:buClr>
                <a:schemeClr val="bg1"/>
              </a:buClr>
              <a:buFont typeface="Arial" panose="020B0604020202020204" pitchFamily="34" charset="0"/>
              <a:buChar char="•"/>
            </a:pPr>
            <a:endParaRPr lang="en-US" dirty="0" smtClean="0">
              <a:solidFill>
                <a:schemeClr val="bg1"/>
              </a:solidFill>
              <a:latin typeface="National Book" panose="02000503000000020004" pitchFamily="50" charset="0"/>
              <a:ea typeface="National Book" panose="02000503000000020004" pitchFamily="50" charset="0"/>
            </a:endParaRPr>
          </a:p>
          <a:p>
            <a:pPr marL="342900" indent="-342900" algn="l">
              <a:buClr>
                <a:schemeClr val="bg1"/>
              </a:buClr>
              <a:buFont typeface="Arial" panose="020B0604020202020204" pitchFamily="34" charset="0"/>
              <a:buChar char="•"/>
            </a:pPr>
            <a:r>
              <a:rPr lang="en-US" dirty="0">
                <a:solidFill>
                  <a:schemeClr val="bg1"/>
                </a:solidFill>
                <a:latin typeface="National Book" panose="02000503000000020004" pitchFamily="50" charset="0"/>
                <a:ea typeface="National Book" panose="02000503000000020004" pitchFamily="50" charset="0"/>
              </a:rPr>
              <a:t>Your suppliers’ view on HST</a:t>
            </a:r>
          </a:p>
          <a:p>
            <a:pPr marL="342900" indent="-342900" algn="l">
              <a:buClr>
                <a:schemeClr val="bg1"/>
              </a:buClr>
              <a:buFont typeface="Arial" panose="020B0604020202020204" pitchFamily="34" charset="0"/>
              <a:buChar char="•"/>
            </a:pPr>
            <a:endParaRPr lang="en-US" dirty="0">
              <a:solidFill>
                <a:schemeClr val="bg1"/>
              </a:solidFill>
              <a:latin typeface="National Book" panose="02000503000000020004" pitchFamily="50" charset="0"/>
              <a:ea typeface="National Book" panose="02000503000000020004" pitchFamily="50" charset="0"/>
            </a:endParaRPr>
          </a:p>
          <a:p>
            <a:pPr marL="342900" indent="-342900" algn="l">
              <a:buClr>
                <a:schemeClr val="bg1"/>
              </a:buClr>
              <a:buFont typeface="Arial" panose="020B0604020202020204" pitchFamily="34" charset="0"/>
              <a:buChar char="•"/>
            </a:pPr>
            <a:r>
              <a:rPr lang="en-US" dirty="0" smtClean="0">
                <a:solidFill>
                  <a:schemeClr val="bg1"/>
                </a:solidFill>
                <a:latin typeface="National Book" panose="02000503000000020004" pitchFamily="50" charset="0"/>
                <a:ea typeface="National Book" panose="02000503000000020004" pitchFamily="50" charset="0"/>
              </a:rPr>
              <a:t>Self-assessment and Charities</a:t>
            </a:r>
          </a:p>
          <a:p>
            <a:pPr marL="342900" indent="-342900" algn="l">
              <a:buClr>
                <a:schemeClr val="bg1"/>
              </a:buClr>
              <a:buFont typeface="Arial" panose="020B0604020202020204" pitchFamily="34" charset="0"/>
              <a:buChar char="•"/>
            </a:pPr>
            <a:endParaRPr lang="en-US" dirty="0">
              <a:solidFill>
                <a:schemeClr val="bg1"/>
              </a:solidFill>
              <a:latin typeface="National Book" panose="02000503000000020004" pitchFamily="50" charset="0"/>
              <a:ea typeface="National Book" panose="02000503000000020004" pitchFamily="50" charset="0"/>
            </a:endParaRPr>
          </a:p>
          <a:p>
            <a:pPr marL="342900" indent="-342900" algn="l">
              <a:buClr>
                <a:schemeClr val="bg1"/>
              </a:buClr>
              <a:buFont typeface="Arial" panose="020B0604020202020204" pitchFamily="34" charset="0"/>
              <a:buChar char="•"/>
            </a:pPr>
            <a:r>
              <a:rPr lang="en-US" dirty="0" smtClean="0">
                <a:solidFill>
                  <a:schemeClr val="bg1"/>
                </a:solidFill>
                <a:latin typeface="National Book" panose="02000503000000020004" pitchFamily="50" charset="0"/>
                <a:ea typeface="National Book" panose="02000503000000020004" pitchFamily="50" charset="0"/>
              </a:rPr>
              <a:t>Anyone who is registered for GST is registered for HST</a:t>
            </a:r>
          </a:p>
          <a:p>
            <a:pPr marL="342900" indent="-342900" algn="l">
              <a:buClr>
                <a:schemeClr val="bg1"/>
              </a:buClr>
              <a:buFont typeface="Arial" panose="020B0604020202020204" pitchFamily="34" charset="0"/>
              <a:buChar char="•"/>
            </a:pPr>
            <a:endParaRPr lang="en-US" dirty="0">
              <a:solidFill>
                <a:schemeClr val="bg1"/>
              </a:solidFill>
              <a:latin typeface="National Book" panose="02000503000000020004" pitchFamily="50" charset="0"/>
              <a:ea typeface="National Book" panose="02000503000000020004" pitchFamily="50" charset="0"/>
            </a:endParaRPr>
          </a:p>
          <a:p>
            <a:pPr marL="342900" indent="-342900" algn="l">
              <a:buClr>
                <a:schemeClr val="bg1"/>
              </a:buClr>
              <a:buFont typeface="Arial" panose="020B0604020202020204" pitchFamily="34" charset="0"/>
              <a:buChar char="•"/>
            </a:pPr>
            <a:r>
              <a:rPr lang="en-US" dirty="0" smtClean="0">
                <a:solidFill>
                  <a:schemeClr val="bg1"/>
                </a:solidFill>
                <a:latin typeface="National Book" panose="02000503000000020004" pitchFamily="50" charset="0"/>
                <a:ea typeface="National Book" panose="02000503000000020004" pitchFamily="50" charset="0"/>
              </a:rPr>
              <a:t>“Participating Provinces”</a:t>
            </a:r>
          </a:p>
        </p:txBody>
      </p:sp>
    </p:spTree>
    <p:extLst>
      <p:ext uri="{BB962C8B-B14F-4D97-AF65-F5344CB8AC3E}">
        <p14:creationId xmlns:p14="http://schemas.microsoft.com/office/powerpoint/2010/main" val="372850192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WHAT ITC CAN I CLAIM?	</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1598552457"/>
              </p:ext>
            </p:extLst>
          </p:nvPr>
        </p:nvGraphicFramePr>
        <p:xfrm>
          <a:off x="646811" y="1057400"/>
          <a:ext cx="7944613" cy="3812400"/>
        </p:xfrm>
        <a:graphic>
          <a:graphicData uri="http://schemas.openxmlformats.org/drawingml/2006/table">
            <a:tbl>
              <a:tblPr firstRow="1" bandRow="1">
                <a:tableStyleId>{5C22544A-7EE6-4342-B048-85BDC9FD1C3A}</a:tableStyleId>
              </a:tblPr>
              <a:tblGrid>
                <a:gridCol w="4069205"/>
                <a:gridCol w="1819174"/>
                <a:gridCol w="2056234"/>
              </a:tblGrid>
              <a:tr h="476550">
                <a:tc>
                  <a:txBody>
                    <a:bodyPr/>
                    <a:lstStyle/>
                    <a:p>
                      <a:r>
                        <a:rPr lang="en-US" sz="2000" dirty="0" smtClean="0">
                          <a:latin typeface="National Book" panose="02000503000000020004" pitchFamily="50" charset="0"/>
                          <a:ea typeface="National Book" panose="02000503000000020004" pitchFamily="50" charset="0"/>
                        </a:rPr>
                        <a:t>Province of “residence”</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Tax Rate</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PSB % Reclaim</a:t>
                      </a:r>
                      <a:endParaRPr lang="en-US" sz="2000" dirty="0">
                        <a:latin typeface="National Book" panose="02000503000000020004" pitchFamily="50" charset="0"/>
                        <a:ea typeface="National Book" panose="02000503000000020004" pitchFamily="50" charset="0"/>
                      </a:endParaRPr>
                    </a:p>
                  </a:txBody>
                  <a:tcPr anchor="ctr"/>
                </a:tc>
              </a:tr>
              <a:tr h="476550">
                <a:tc>
                  <a:txBody>
                    <a:bodyPr/>
                    <a:lstStyle/>
                    <a:p>
                      <a:r>
                        <a:rPr lang="en-US" sz="2000" dirty="0" smtClean="0">
                          <a:latin typeface="National Book" panose="02000503000000020004" pitchFamily="50" charset="0"/>
                          <a:ea typeface="National Book" panose="02000503000000020004" pitchFamily="50" charset="0"/>
                        </a:rPr>
                        <a:t>GST (Canada-wide)</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5%</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50%</a:t>
                      </a:r>
                      <a:endParaRPr lang="en-US" sz="2000" dirty="0">
                        <a:latin typeface="National Book" panose="02000503000000020004" pitchFamily="50" charset="0"/>
                        <a:ea typeface="National Book" panose="02000503000000020004" pitchFamily="50" charset="0"/>
                      </a:endParaRPr>
                    </a:p>
                  </a:txBody>
                  <a:tcPr anchor="ctr"/>
                </a:tc>
              </a:tr>
              <a:tr h="476550">
                <a:tc>
                  <a:txBody>
                    <a:bodyPr/>
                    <a:lstStyle/>
                    <a:p>
                      <a:r>
                        <a:rPr lang="en-US" sz="2000" dirty="0" smtClean="0">
                          <a:latin typeface="National Book" panose="02000503000000020004" pitchFamily="50" charset="0"/>
                          <a:ea typeface="National Book" panose="02000503000000020004" pitchFamily="50" charset="0"/>
                        </a:rPr>
                        <a:t>British Columbia</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7% PST</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57%</a:t>
                      </a:r>
                      <a:endParaRPr lang="en-US" sz="2000" dirty="0">
                        <a:latin typeface="National Book" panose="02000503000000020004" pitchFamily="50" charset="0"/>
                        <a:ea typeface="National Book" panose="02000503000000020004" pitchFamily="50" charset="0"/>
                      </a:endParaRPr>
                    </a:p>
                  </a:txBody>
                  <a:tcPr anchor="ctr"/>
                </a:tc>
              </a:tr>
              <a:tr h="476550">
                <a:tc>
                  <a:txBody>
                    <a:bodyPr/>
                    <a:lstStyle/>
                    <a:p>
                      <a:r>
                        <a:rPr lang="en-US" sz="2000" dirty="0" smtClean="0">
                          <a:latin typeface="National Book" panose="02000503000000020004" pitchFamily="50" charset="0"/>
                          <a:ea typeface="National Book" panose="02000503000000020004" pitchFamily="50" charset="0"/>
                        </a:rPr>
                        <a:t>Ontario</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8% HST</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82%</a:t>
                      </a:r>
                      <a:endParaRPr lang="en-US" sz="2000" dirty="0">
                        <a:latin typeface="National Book" panose="02000503000000020004" pitchFamily="50" charset="0"/>
                        <a:ea typeface="National Book" panose="02000503000000020004" pitchFamily="50" charset="0"/>
                      </a:endParaRPr>
                    </a:p>
                  </a:txBody>
                  <a:tcPr anchor="ctr"/>
                </a:tc>
              </a:tr>
              <a:tr h="476550">
                <a:tc>
                  <a:txBody>
                    <a:bodyPr/>
                    <a:lstStyle/>
                    <a:p>
                      <a:r>
                        <a:rPr lang="en-US" sz="2000" dirty="0" smtClean="0">
                          <a:latin typeface="National Book" panose="02000503000000020004" pitchFamily="50" charset="0"/>
                          <a:ea typeface="National Book" panose="02000503000000020004" pitchFamily="50" charset="0"/>
                        </a:rPr>
                        <a:t>New Brunswick / Newfoundland</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8% HST</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50%</a:t>
                      </a:r>
                      <a:endParaRPr lang="en-US" sz="2000" dirty="0">
                        <a:latin typeface="National Book" panose="02000503000000020004" pitchFamily="50" charset="0"/>
                        <a:ea typeface="National Book" panose="02000503000000020004" pitchFamily="50" charset="0"/>
                      </a:endParaRPr>
                    </a:p>
                  </a:txBody>
                  <a:tcPr anchor="ctr"/>
                </a:tc>
              </a:tr>
              <a:tr h="476550">
                <a:tc>
                  <a:txBody>
                    <a:bodyPr/>
                    <a:lstStyle/>
                    <a:p>
                      <a:r>
                        <a:rPr lang="en-US" sz="2000" dirty="0" smtClean="0">
                          <a:latin typeface="National Book" panose="02000503000000020004" pitchFamily="50" charset="0"/>
                          <a:ea typeface="National Book" panose="02000503000000020004" pitchFamily="50" charset="0"/>
                        </a:rPr>
                        <a:t>Nova Scotia</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10% HST</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50%</a:t>
                      </a:r>
                      <a:endParaRPr lang="en-US" sz="2000" dirty="0">
                        <a:latin typeface="National Book" panose="02000503000000020004" pitchFamily="50" charset="0"/>
                        <a:ea typeface="National Book" panose="02000503000000020004" pitchFamily="50" charset="0"/>
                      </a:endParaRPr>
                    </a:p>
                  </a:txBody>
                  <a:tcPr anchor="ctr"/>
                </a:tc>
              </a:tr>
              <a:tr h="476550">
                <a:tc>
                  <a:txBody>
                    <a:bodyPr/>
                    <a:lstStyle/>
                    <a:p>
                      <a:r>
                        <a:rPr lang="en-US" sz="2000" dirty="0" smtClean="0">
                          <a:latin typeface="National Book" panose="02000503000000020004" pitchFamily="50" charset="0"/>
                          <a:ea typeface="National Book" panose="02000503000000020004" pitchFamily="50" charset="0"/>
                        </a:rPr>
                        <a:t>PEI</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9% HST</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35%</a:t>
                      </a:r>
                      <a:endParaRPr lang="en-US" sz="2000" dirty="0">
                        <a:latin typeface="National Book" panose="02000503000000020004" pitchFamily="50" charset="0"/>
                        <a:ea typeface="National Book" panose="02000503000000020004" pitchFamily="50" charset="0"/>
                      </a:endParaRPr>
                    </a:p>
                  </a:txBody>
                  <a:tcPr anchor="ctr"/>
                </a:tc>
              </a:tr>
              <a:tr h="476550">
                <a:tc>
                  <a:txBody>
                    <a:bodyPr/>
                    <a:lstStyle/>
                    <a:p>
                      <a:r>
                        <a:rPr lang="en-US" sz="2000" dirty="0" smtClean="0">
                          <a:latin typeface="National Book" panose="02000503000000020004" pitchFamily="50" charset="0"/>
                          <a:ea typeface="National Book" panose="02000503000000020004" pitchFamily="50" charset="0"/>
                        </a:rPr>
                        <a:t>Quebec</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9.975% PST </a:t>
                      </a:r>
                      <a:endParaRPr lang="en-US" sz="2000" dirty="0">
                        <a:latin typeface="National Book" panose="02000503000000020004" pitchFamily="50" charset="0"/>
                        <a:ea typeface="National Book" panose="02000503000000020004" pitchFamily="50" charset="0"/>
                      </a:endParaRPr>
                    </a:p>
                  </a:txBody>
                  <a:tcPr anchor="ctr"/>
                </a:tc>
                <a:tc>
                  <a:txBody>
                    <a:bodyPr/>
                    <a:lstStyle/>
                    <a:p>
                      <a:pPr algn="ctr"/>
                      <a:r>
                        <a:rPr lang="en-US" sz="2000" dirty="0" smtClean="0">
                          <a:latin typeface="National Book" panose="02000503000000020004" pitchFamily="50" charset="0"/>
                          <a:ea typeface="National Book" panose="02000503000000020004" pitchFamily="50" charset="0"/>
                        </a:rPr>
                        <a:t>50%</a:t>
                      </a:r>
                      <a:endParaRPr lang="en-US" sz="2000" dirty="0">
                        <a:latin typeface="National Book" panose="02000503000000020004" pitchFamily="50" charset="0"/>
                        <a:ea typeface="National Book" panose="02000503000000020004" pitchFamily="50" charset="0"/>
                      </a:endParaRPr>
                    </a:p>
                  </a:txBody>
                  <a:tcPr anchor="ctr"/>
                </a:tc>
              </a:tr>
            </a:tbl>
          </a:graphicData>
        </a:graphic>
      </p:graphicFrame>
    </p:spTree>
    <p:extLst>
      <p:ext uri="{BB962C8B-B14F-4D97-AF65-F5344CB8AC3E}">
        <p14:creationId xmlns:p14="http://schemas.microsoft.com/office/powerpoint/2010/main" val="6286916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WHAT ITC CAN I CLAIM?	</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91418255"/>
              </p:ext>
            </p:extLst>
          </p:nvPr>
        </p:nvGraphicFramePr>
        <p:xfrm>
          <a:off x="827584" y="1135135"/>
          <a:ext cx="3225798" cy="2886075"/>
        </p:xfrm>
        <a:graphic>
          <a:graphicData uri="http://schemas.openxmlformats.org/drawingml/2006/table">
            <a:tbl>
              <a:tblPr/>
              <a:tblGrid>
                <a:gridCol w="901326"/>
                <a:gridCol w="607209"/>
                <a:gridCol w="635672"/>
                <a:gridCol w="445919"/>
                <a:gridCol w="635672"/>
              </a:tblGrid>
              <a:tr h="190500">
                <a:tc gridSpan="2">
                  <a:txBody>
                    <a:bodyPr/>
                    <a:lstStyle/>
                    <a:p>
                      <a:pPr algn="l" fontAlgn="b"/>
                      <a:r>
                        <a:rPr lang="en-US" sz="1100" b="0" i="0" u="sng" strike="noStrike" dirty="0">
                          <a:solidFill>
                            <a:srgbClr val="000000"/>
                          </a:solidFill>
                          <a:effectLst/>
                          <a:latin typeface="Calibri" panose="020F0502020204030204" pitchFamily="34" charset="0"/>
                        </a:rPr>
                        <a:t>Ontario-Based NSF</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gridSpan="2">
                  <a:txBody>
                    <a:bodyPr/>
                    <a:lstStyle/>
                    <a:p>
                      <a:pPr algn="l" fontAlgn="b"/>
                      <a:r>
                        <a:rPr lang="en-US" sz="1100" b="0" i="0" u="sng" strike="noStrike">
                          <a:solidFill>
                            <a:srgbClr val="000000"/>
                          </a:solidFill>
                          <a:effectLst/>
                          <a:latin typeface="Calibri" panose="020F0502020204030204" pitchFamily="34" charset="0"/>
                        </a:rPr>
                        <a:t>Quebec-Based Supplier</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gridSpan="2">
                  <a:txBody>
                    <a:bodyPr/>
                    <a:lstStyle/>
                    <a:p>
                      <a:pPr algn="l" fontAlgn="b"/>
                      <a:r>
                        <a:rPr lang="en-US" sz="1100" b="1" i="0" u="sng" strike="noStrike" dirty="0">
                          <a:solidFill>
                            <a:srgbClr val="000000"/>
                          </a:solidFill>
                          <a:effectLst/>
                          <a:latin typeface="Calibri" panose="020F0502020204030204" pitchFamily="34" charset="0"/>
                        </a:rPr>
                        <a:t>Properly Taxed</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Invoice</a:t>
                      </a:r>
                    </a:p>
                  </a:txBody>
                  <a:tcPr marL="9525" marR="9525" marT="9525" marB="0" anchor="b">
                    <a:lnL>
                      <a:noFill/>
                    </a:lnL>
                    <a:lnR>
                      <a:noFill/>
                    </a:lnR>
                    <a:lnT>
                      <a:noFill/>
                    </a:lnT>
                    <a:lnB>
                      <a:noFill/>
                    </a:lnB>
                  </a:tcPr>
                </a:tc>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Reclaim</a:t>
                      </a: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Web Services</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1,000.00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GST</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50.00 </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50%</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(25.00)</a:t>
                      </a:r>
                    </a:p>
                  </a:txBody>
                  <a:tcPr marL="9525" marR="9525" marT="9525" marB="0" anchor="b">
                    <a:lnL>
                      <a:noFill/>
                    </a:lnL>
                    <a:lnR>
                      <a:noFill/>
                    </a:lnR>
                    <a:lnT>
                      <a:noFill/>
                    </a:lnT>
                    <a:lnB>
                      <a:noFill/>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effectLst/>
                          <a:latin typeface="Calibri" panose="020F0502020204030204" pitchFamily="34" charset="0"/>
                        </a:rPr>
                        <a:t>HST</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80.00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82%</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(65.60)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0025">
                <a:tc>
                  <a:txBody>
                    <a:bodyPr/>
                    <a:lstStyle/>
                    <a:p>
                      <a:pPr algn="l" fontAlgn="b"/>
                      <a:r>
                        <a:rPr lang="en-US" sz="1100" b="0" i="0" u="none" strike="noStrike">
                          <a:solidFill>
                            <a:srgbClr val="000000"/>
                          </a:solidFill>
                          <a:effectLst/>
                          <a:latin typeface="Calibri" panose="020F0502020204030204" pitchFamily="34" charset="0"/>
                        </a:rPr>
                        <a:t>Total Payable</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1,130.00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(90.60)</a:t>
                      </a:r>
                    </a:p>
                  </a:txBody>
                  <a:tcPr marL="9525" marR="9525" marT="9525" marB="0" anchor="b">
                    <a:lnL>
                      <a:noFill/>
                    </a:lnL>
                    <a:lnR>
                      <a:noFill/>
                    </a:lnR>
                    <a:lnT>
                      <a:noFill/>
                    </a:lnT>
                    <a:lnB>
                      <a:noFill/>
                    </a:lnB>
                  </a:tcPr>
                </a:tc>
              </a:tr>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200025">
                <a:tc>
                  <a:txBody>
                    <a:bodyPr/>
                    <a:lstStyle/>
                    <a:p>
                      <a:pPr algn="l" fontAlgn="b"/>
                      <a:r>
                        <a:rPr lang="en-US" sz="1100" b="0" i="0" u="none" strike="noStrike">
                          <a:solidFill>
                            <a:srgbClr val="000000"/>
                          </a:solidFill>
                          <a:effectLst/>
                          <a:latin typeface="Calibri" panose="020F0502020204030204" pitchFamily="34" charset="0"/>
                        </a:rPr>
                        <a:t>Net Expense</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1,039.40 </a:t>
                      </a: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71856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PLACE OF SUPPLY RULES	</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2970028" y="1275606"/>
            <a:ext cx="2809923" cy="2750559"/>
          </a:xfrm>
          <a:prstGeom prst="rect">
            <a:avLst/>
          </a:prstGeom>
        </p:spPr>
      </p:pic>
    </p:spTree>
    <p:extLst>
      <p:ext uri="{BB962C8B-B14F-4D97-AF65-F5344CB8AC3E}">
        <p14:creationId xmlns:p14="http://schemas.microsoft.com/office/powerpoint/2010/main" val="27430910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PLACE OF SUPPLY</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988222"/>
            <a:ext cx="7848872" cy="3477875"/>
          </a:xfrm>
          <a:prstGeom prst="rect">
            <a:avLst/>
          </a:prstGeom>
          <a:noFill/>
        </p:spPr>
        <p:txBody>
          <a:bodyPr wrap="square" rtlCol="0">
            <a:spAutoFit/>
          </a:bodyPr>
          <a:lstStyle/>
          <a:p>
            <a:pPr marL="457200" indent="-457200" algn="l">
              <a:buAutoNum type="arabicPeriod"/>
            </a:pPr>
            <a:r>
              <a:rPr lang="en-US" dirty="0">
                <a:solidFill>
                  <a:schemeClr val="bg1"/>
                </a:solidFill>
                <a:latin typeface="National Book" panose="02000503000000020004" pitchFamily="50" charset="0"/>
                <a:ea typeface="National Book" panose="02000503000000020004" pitchFamily="50" charset="0"/>
              </a:rPr>
              <a:t>Tangible </a:t>
            </a:r>
            <a:r>
              <a:rPr lang="en-US" dirty="0" smtClean="0">
                <a:solidFill>
                  <a:schemeClr val="bg1"/>
                </a:solidFill>
                <a:latin typeface="National Book" panose="02000503000000020004" pitchFamily="50" charset="0"/>
                <a:ea typeface="National Book" panose="02000503000000020004" pitchFamily="50" charset="0"/>
              </a:rPr>
              <a:t>Personal Property (TPP)</a:t>
            </a:r>
          </a:p>
          <a:p>
            <a:pPr marL="771479" lvl="1" indent="-514350" algn="l">
              <a:buFont typeface="+mj-lt"/>
              <a:buAutoNum type="romanLcPeriod"/>
            </a:pPr>
            <a:r>
              <a:rPr lang="en-US" dirty="0">
                <a:solidFill>
                  <a:schemeClr val="bg1"/>
                </a:solidFill>
                <a:latin typeface="National Book" panose="02000503000000020004" pitchFamily="50" charset="0"/>
                <a:ea typeface="National Book" panose="02000503000000020004" pitchFamily="50" charset="0"/>
              </a:rPr>
              <a:t>Tangible personal property supplied by way of </a:t>
            </a:r>
            <a:r>
              <a:rPr lang="en-US" dirty="0" smtClean="0">
                <a:solidFill>
                  <a:schemeClr val="bg1"/>
                </a:solidFill>
                <a:latin typeface="National Book" panose="02000503000000020004" pitchFamily="50" charset="0"/>
                <a:ea typeface="National Book" panose="02000503000000020004" pitchFamily="50" charset="0"/>
              </a:rPr>
              <a:t>sale</a:t>
            </a:r>
          </a:p>
          <a:p>
            <a:pPr marL="771479" lvl="1" indent="-514350" algn="l">
              <a:buFont typeface="+mj-lt"/>
              <a:buAutoNum type="romanLcPeriod"/>
            </a:pPr>
            <a:r>
              <a:rPr lang="en-US" dirty="0">
                <a:solidFill>
                  <a:schemeClr val="bg1"/>
                </a:solidFill>
                <a:latin typeface="National Book" panose="02000503000000020004" pitchFamily="50" charset="0"/>
                <a:ea typeface="National Book" panose="02000503000000020004" pitchFamily="50" charset="0"/>
              </a:rPr>
              <a:t>Tangible personal property supplied otherwise than by way of </a:t>
            </a:r>
            <a:r>
              <a:rPr lang="en-US" dirty="0" smtClean="0">
                <a:solidFill>
                  <a:schemeClr val="bg1"/>
                </a:solidFill>
                <a:latin typeface="National Book" panose="02000503000000020004" pitchFamily="50" charset="0"/>
                <a:ea typeface="National Book" panose="02000503000000020004" pitchFamily="50" charset="0"/>
              </a:rPr>
              <a:t>sale</a:t>
            </a:r>
          </a:p>
          <a:p>
            <a:pPr marL="771479" lvl="1" indent="-514350" algn="l">
              <a:buFont typeface="+mj-lt"/>
              <a:buAutoNum type="romanLcPeriod"/>
            </a:pPr>
            <a:r>
              <a:rPr lang="en-US" dirty="0">
                <a:solidFill>
                  <a:schemeClr val="bg1"/>
                </a:solidFill>
                <a:latin typeface="National Book" panose="02000503000000020004" pitchFamily="50" charset="0"/>
                <a:ea typeface="National Book" panose="02000503000000020004" pitchFamily="50" charset="0"/>
              </a:rPr>
              <a:t>Railway rolling stock supplied otherwise than by way of </a:t>
            </a:r>
            <a:r>
              <a:rPr lang="en-US" dirty="0" smtClean="0">
                <a:solidFill>
                  <a:schemeClr val="bg1"/>
                </a:solidFill>
                <a:latin typeface="National Book" panose="02000503000000020004" pitchFamily="50" charset="0"/>
                <a:ea typeface="National Book" panose="02000503000000020004" pitchFamily="50" charset="0"/>
              </a:rPr>
              <a:t>sale</a:t>
            </a:r>
          </a:p>
          <a:p>
            <a:pPr marL="514350" indent="-514350" algn="l">
              <a:buFont typeface="+mj-lt"/>
              <a:buAutoNum type="arabicPeriod"/>
            </a:pPr>
            <a:r>
              <a:rPr lang="en-US" dirty="0" smtClean="0">
                <a:solidFill>
                  <a:schemeClr val="bg1"/>
                </a:solidFill>
                <a:latin typeface="National Book" panose="02000503000000020004" pitchFamily="50" charset="0"/>
                <a:ea typeface="National Book" panose="02000503000000020004" pitchFamily="50" charset="0"/>
              </a:rPr>
              <a:t>Real Property (land, real estate &amp; similar)</a:t>
            </a:r>
          </a:p>
          <a:p>
            <a:pPr marL="457200" indent="-457200" algn="l">
              <a:buAutoNum type="arabicPeriod"/>
            </a:pPr>
            <a:r>
              <a:rPr lang="en-US" dirty="0" smtClean="0">
                <a:solidFill>
                  <a:schemeClr val="bg1"/>
                </a:solidFill>
                <a:latin typeface="National Book" panose="02000503000000020004" pitchFamily="50" charset="0"/>
                <a:ea typeface="National Book" panose="02000503000000020004" pitchFamily="50" charset="0"/>
              </a:rPr>
              <a:t>Intangible </a:t>
            </a:r>
            <a:r>
              <a:rPr lang="en-US" dirty="0">
                <a:solidFill>
                  <a:schemeClr val="bg1"/>
                </a:solidFill>
                <a:latin typeface="National Book" panose="02000503000000020004" pitchFamily="50" charset="0"/>
                <a:ea typeface="National Book" panose="02000503000000020004" pitchFamily="50" charset="0"/>
              </a:rPr>
              <a:t>personal </a:t>
            </a:r>
            <a:r>
              <a:rPr lang="en-US" dirty="0" smtClean="0">
                <a:solidFill>
                  <a:schemeClr val="bg1"/>
                </a:solidFill>
                <a:latin typeface="National Book" panose="02000503000000020004" pitchFamily="50" charset="0"/>
                <a:ea typeface="National Book" panose="02000503000000020004" pitchFamily="50" charset="0"/>
              </a:rPr>
              <a:t>property (IPP)</a:t>
            </a:r>
          </a:p>
          <a:p>
            <a:pPr marL="771479" lvl="1" indent="-514350" algn="l">
              <a:buFont typeface="+mj-lt"/>
              <a:buAutoNum type="romanLcPeriod"/>
            </a:pPr>
            <a:r>
              <a:rPr lang="en-US" dirty="0" smtClean="0">
                <a:solidFill>
                  <a:schemeClr val="bg1"/>
                </a:solidFill>
                <a:latin typeface="National Book" panose="02000503000000020004" pitchFamily="50" charset="0"/>
                <a:ea typeface="National Book" panose="02000503000000020004" pitchFamily="50" charset="0"/>
              </a:rPr>
              <a:t>General rules</a:t>
            </a:r>
          </a:p>
          <a:p>
            <a:pPr marL="771479" lvl="1" indent="-514350" algn="l">
              <a:buFont typeface="+mj-lt"/>
              <a:buAutoNum type="romanLcPeriod"/>
            </a:pPr>
            <a:r>
              <a:rPr lang="en-US" dirty="0" smtClean="0">
                <a:solidFill>
                  <a:schemeClr val="bg1"/>
                </a:solidFill>
                <a:latin typeface="National Book" panose="02000503000000020004" pitchFamily="50" charset="0"/>
                <a:ea typeface="National Book" panose="02000503000000020004" pitchFamily="50" charset="0"/>
              </a:rPr>
              <a:t>IPP that </a:t>
            </a:r>
            <a:r>
              <a:rPr lang="en-US" dirty="0">
                <a:solidFill>
                  <a:schemeClr val="bg1"/>
                </a:solidFill>
                <a:latin typeface="National Book" panose="02000503000000020004" pitchFamily="50" charset="0"/>
                <a:ea typeface="National Book" panose="02000503000000020004" pitchFamily="50" charset="0"/>
              </a:rPr>
              <a:t>relates to passenger transportation </a:t>
            </a:r>
            <a:r>
              <a:rPr lang="en-US" dirty="0" smtClean="0">
                <a:solidFill>
                  <a:schemeClr val="bg1"/>
                </a:solidFill>
                <a:latin typeface="National Book" panose="02000503000000020004" pitchFamily="50" charset="0"/>
                <a:ea typeface="National Book" panose="02000503000000020004" pitchFamily="50" charset="0"/>
              </a:rPr>
              <a:t>services</a:t>
            </a:r>
          </a:p>
          <a:p>
            <a:pPr marL="771479" lvl="1" indent="-514350" algn="l">
              <a:buFont typeface="+mj-lt"/>
              <a:buAutoNum type="romanLcPeriod"/>
            </a:pPr>
            <a:r>
              <a:rPr lang="en-US" dirty="0" smtClean="0">
                <a:solidFill>
                  <a:schemeClr val="bg1"/>
                </a:solidFill>
                <a:latin typeface="National Book" panose="02000503000000020004" pitchFamily="50" charset="0"/>
                <a:ea typeface="National Book" panose="02000503000000020004" pitchFamily="50" charset="0"/>
              </a:rPr>
              <a:t>IPP that </a:t>
            </a:r>
            <a:r>
              <a:rPr lang="en-US" dirty="0">
                <a:solidFill>
                  <a:schemeClr val="bg1"/>
                </a:solidFill>
                <a:latin typeface="National Book" panose="02000503000000020004" pitchFamily="50" charset="0"/>
                <a:ea typeface="National Book" panose="02000503000000020004" pitchFamily="50" charset="0"/>
              </a:rPr>
              <a:t>relates to tangible personal </a:t>
            </a:r>
            <a:r>
              <a:rPr lang="en-US" dirty="0" smtClean="0">
                <a:solidFill>
                  <a:schemeClr val="bg1"/>
                </a:solidFill>
                <a:latin typeface="National Book" panose="02000503000000020004" pitchFamily="50" charset="0"/>
                <a:ea typeface="National Book" panose="02000503000000020004" pitchFamily="50" charset="0"/>
              </a:rPr>
              <a:t>property</a:t>
            </a:r>
          </a:p>
          <a:p>
            <a:pPr marL="771479" lvl="1" indent="-514350" algn="l">
              <a:buFont typeface="+mj-lt"/>
              <a:buAutoNum type="romanLcPeriod"/>
            </a:pPr>
            <a:r>
              <a:rPr lang="en-US" dirty="0">
                <a:solidFill>
                  <a:schemeClr val="bg1"/>
                </a:solidFill>
                <a:latin typeface="National Book" panose="02000503000000020004" pitchFamily="50" charset="0"/>
                <a:ea typeface="National Book" panose="02000503000000020004" pitchFamily="50" charset="0"/>
              </a:rPr>
              <a:t>IPP that relates to real property</a:t>
            </a:r>
            <a:endParaRPr lang="en-US" dirty="0" smtClean="0">
              <a:solidFill>
                <a:schemeClr val="bg1"/>
              </a:solidFill>
              <a:latin typeface="National Book" panose="02000503000000020004" pitchFamily="50" charset="0"/>
              <a:ea typeface="National Book" panose="02000503000000020004" pitchFamily="50" charset="0"/>
            </a:endParaRPr>
          </a:p>
          <a:p>
            <a:pPr marL="457200" indent="-457200" algn="l">
              <a:buAutoNum type="arabicPeriod"/>
            </a:pPr>
            <a:r>
              <a:rPr lang="en-US" dirty="0" smtClean="0">
                <a:solidFill>
                  <a:schemeClr val="bg1"/>
                </a:solidFill>
                <a:latin typeface="National Book" panose="02000503000000020004" pitchFamily="50" charset="0"/>
                <a:ea typeface="National Book" panose="02000503000000020004" pitchFamily="50" charset="0"/>
              </a:rPr>
              <a:t>Services</a:t>
            </a:r>
          </a:p>
        </p:txBody>
      </p:sp>
    </p:spTree>
    <p:extLst>
      <p:ext uri="{BB962C8B-B14F-4D97-AF65-F5344CB8AC3E}">
        <p14:creationId xmlns:p14="http://schemas.microsoft.com/office/powerpoint/2010/main" val="36934421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771550"/>
          </a:xfrm>
          <a:prstGeom prst="rect">
            <a:avLst/>
          </a:prstGeom>
          <a:solidFill>
            <a:srgbClr val="ED1941"/>
          </a:solidFill>
          <a:ln w="25400"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endParaRPr lang="en-US" sz="3600"/>
          </a:p>
        </p:txBody>
      </p:sp>
      <p:sp>
        <p:nvSpPr>
          <p:cNvPr id="9" name="Rectangle 5"/>
          <p:cNvSpPr>
            <a:spLocks/>
          </p:cNvSpPr>
          <p:nvPr/>
        </p:nvSpPr>
        <p:spPr bwMode="auto">
          <a:xfrm>
            <a:off x="179513" y="195488"/>
            <a:ext cx="8390955" cy="531057"/>
          </a:xfrm>
          <a:prstGeom prst="rect">
            <a:avLst/>
          </a:prstGeom>
          <a:noFill/>
          <a:ln w="12700">
            <a:noFill/>
            <a:miter lim="800000"/>
            <a:headEnd/>
            <a:tailEnd/>
          </a:ln>
        </p:spPr>
        <p:txBody>
          <a:bodyPr lIns="0" tIns="0" rIns="0" bIns="0"/>
          <a:lstStyle/>
          <a:p>
            <a:pPr algn="l">
              <a:lnSpc>
                <a:spcPct val="75000"/>
              </a:lnSpc>
            </a:pPr>
            <a:r>
              <a:rPr lang="en-US" sz="4400" dirty="0" smtClean="0">
                <a:latin typeface="Stratum2 Black" pitchFamily="34" charset="0"/>
                <a:ea typeface="Stratum1 Black" panose="020B0506030000020004" pitchFamily="34" charset="0"/>
                <a:cs typeface="Stratum1 Black"/>
                <a:sym typeface="Stratum1 Black" pitchFamily="34" charset="0"/>
              </a:rPr>
              <a:t>PLACE OF SUPPLY</a:t>
            </a:r>
            <a:endParaRPr lang="en-US" sz="4000" dirty="0">
              <a:latin typeface="Stratum1 Light" pitchFamily="34" charset="0"/>
              <a:ea typeface="Stratum1 Black" pitchFamily="34" charset="0"/>
              <a:cs typeface="Stratum1 Black"/>
              <a:sym typeface="Stratum1 Black"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7587" y="169751"/>
            <a:ext cx="4354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988222"/>
            <a:ext cx="7848872" cy="3477875"/>
          </a:xfrm>
          <a:prstGeom prst="rect">
            <a:avLst/>
          </a:prstGeom>
          <a:noFill/>
        </p:spPr>
        <p:txBody>
          <a:bodyPr wrap="square" rtlCol="0">
            <a:spAutoFit/>
          </a:bodyPr>
          <a:lstStyle/>
          <a:p>
            <a:pPr marL="457200" indent="-457200" algn="l">
              <a:buAutoNum type="arabicPeriod"/>
            </a:pPr>
            <a:r>
              <a:rPr lang="en-US" dirty="0">
                <a:solidFill>
                  <a:schemeClr val="bg1"/>
                </a:solidFill>
                <a:latin typeface="National Book" panose="02000503000000020004" pitchFamily="50" charset="0"/>
                <a:ea typeface="National Book" panose="02000503000000020004" pitchFamily="50" charset="0"/>
              </a:rPr>
              <a:t>Tangible </a:t>
            </a:r>
            <a:r>
              <a:rPr lang="en-US" dirty="0" smtClean="0">
                <a:solidFill>
                  <a:schemeClr val="bg1"/>
                </a:solidFill>
                <a:latin typeface="National Book" panose="02000503000000020004" pitchFamily="50" charset="0"/>
                <a:ea typeface="National Book" panose="02000503000000020004" pitchFamily="50" charset="0"/>
              </a:rPr>
              <a:t>Personal Property (TPP)</a:t>
            </a:r>
          </a:p>
          <a:p>
            <a:pPr marL="771479" lvl="1" indent="-514350" algn="l">
              <a:buFont typeface="+mj-lt"/>
              <a:buAutoNum type="romanLcPeriod"/>
            </a:pPr>
            <a:r>
              <a:rPr lang="en-US" dirty="0">
                <a:solidFill>
                  <a:schemeClr val="bg1"/>
                </a:solidFill>
                <a:latin typeface="National Book" panose="02000503000000020004" pitchFamily="50" charset="0"/>
                <a:ea typeface="National Book" panose="02000503000000020004" pitchFamily="50" charset="0"/>
              </a:rPr>
              <a:t>Tangible personal property supplied by way of </a:t>
            </a:r>
            <a:r>
              <a:rPr lang="en-US" dirty="0" smtClean="0">
                <a:solidFill>
                  <a:schemeClr val="bg1"/>
                </a:solidFill>
                <a:latin typeface="National Book" panose="02000503000000020004" pitchFamily="50" charset="0"/>
                <a:ea typeface="National Book" panose="02000503000000020004" pitchFamily="50" charset="0"/>
              </a:rPr>
              <a:t>sale</a:t>
            </a:r>
          </a:p>
          <a:p>
            <a:pPr marL="771479" lvl="1" indent="-514350" algn="l">
              <a:buFont typeface="+mj-lt"/>
              <a:buAutoNum type="romanLcPeriod"/>
            </a:pPr>
            <a:r>
              <a:rPr lang="en-US" dirty="0">
                <a:solidFill>
                  <a:schemeClr val="tx1">
                    <a:lumMod val="85000"/>
                  </a:schemeClr>
                </a:solidFill>
                <a:latin typeface="National Book" panose="02000503000000020004" pitchFamily="50" charset="0"/>
                <a:ea typeface="National Book" panose="02000503000000020004" pitchFamily="50" charset="0"/>
              </a:rPr>
              <a:t>Tangible personal property supplied otherwise than by way of </a:t>
            </a:r>
            <a:r>
              <a:rPr lang="en-US" dirty="0" smtClean="0">
                <a:solidFill>
                  <a:schemeClr val="tx1">
                    <a:lumMod val="85000"/>
                  </a:schemeClr>
                </a:solidFill>
                <a:latin typeface="National Book" panose="02000503000000020004" pitchFamily="50" charset="0"/>
                <a:ea typeface="National Book" panose="02000503000000020004" pitchFamily="50" charset="0"/>
              </a:rPr>
              <a:t>sale</a:t>
            </a:r>
          </a:p>
          <a:p>
            <a:pPr marL="771479" lvl="1" indent="-514350" algn="l">
              <a:buFont typeface="+mj-lt"/>
              <a:buAutoNum type="romanLcPeriod"/>
            </a:pPr>
            <a:r>
              <a:rPr lang="en-US" dirty="0">
                <a:solidFill>
                  <a:schemeClr val="tx1">
                    <a:lumMod val="85000"/>
                  </a:schemeClr>
                </a:solidFill>
                <a:latin typeface="National Book" panose="02000503000000020004" pitchFamily="50" charset="0"/>
                <a:ea typeface="National Book" panose="02000503000000020004" pitchFamily="50" charset="0"/>
              </a:rPr>
              <a:t>Railway rolling stock supplied otherwise than by way of </a:t>
            </a:r>
            <a:r>
              <a:rPr lang="en-US" dirty="0" smtClean="0">
                <a:solidFill>
                  <a:schemeClr val="tx1">
                    <a:lumMod val="85000"/>
                  </a:schemeClr>
                </a:solidFill>
                <a:latin typeface="National Book" panose="02000503000000020004" pitchFamily="50" charset="0"/>
                <a:ea typeface="National Book" panose="02000503000000020004" pitchFamily="50" charset="0"/>
              </a:rPr>
              <a:t>sale</a:t>
            </a:r>
          </a:p>
          <a:p>
            <a:pPr marL="514350" indent="-514350" algn="l">
              <a:buFont typeface="+mj-lt"/>
              <a:buAutoNum type="arabicPeriod"/>
            </a:pPr>
            <a:r>
              <a:rPr lang="en-US" dirty="0" smtClean="0">
                <a:solidFill>
                  <a:schemeClr val="tx1">
                    <a:lumMod val="85000"/>
                  </a:schemeClr>
                </a:solidFill>
                <a:latin typeface="National Book" panose="02000503000000020004" pitchFamily="50" charset="0"/>
                <a:ea typeface="National Book" panose="02000503000000020004" pitchFamily="50" charset="0"/>
              </a:rPr>
              <a:t>Real Property (land, real estate &amp; similar)</a:t>
            </a:r>
          </a:p>
          <a:p>
            <a:pPr marL="457200" indent="-457200" algn="l">
              <a:buAutoNum type="arabicPeriod"/>
            </a:pPr>
            <a:r>
              <a:rPr lang="en-US" dirty="0" smtClean="0">
                <a:solidFill>
                  <a:schemeClr val="tx1">
                    <a:lumMod val="85000"/>
                  </a:schemeClr>
                </a:solidFill>
                <a:latin typeface="National Book" panose="02000503000000020004" pitchFamily="50" charset="0"/>
                <a:ea typeface="National Book" panose="02000503000000020004" pitchFamily="50" charset="0"/>
              </a:rPr>
              <a:t>Intangible </a:t>
            </a:r>
            <a:r>
              <a:rPr lang="en-US" dirty="0">
                <a:solidFill>
                  <a:schemeClr val="tx1">
                    <a:lumMod val="85000"/>
                  </a:schemeClr>
                </a:solidFill>
                <a:latin typeface="National Book" panose="02000503000000020004" pitchFamily="50" charset="0"/>
                <a:ea typeface="National Book" panose="02000503000000020004" pitchFamily="50" charset="0"/>
              </a:rPr>
              <a:t>personal </a:t>
            </a:r>
            <a:r>
              <a:rPr lang="en-US" dirty="0" smtClean="0">
                <a:solidFill>
                  <a:schemeClr val="tx1">
                    <a:lumMod val="85000"/>
                  </a:schemeClr>
                </a:solidFill>
                <a:latin typeface="National Book" panose="02000503000000020004" pitchFamily="50" charset="0"/>
                <a:ea typeface="National Book" panose="02000503000000020004" pitchFamily="50" charset="0"/>
              </a:rPr>
              <a:t>property (IPP)</a:t>
            </a:r>
          </a:p>
          <a:p>
            <a:pPr marL="771479" lvl="1" indent="-514350" algn="l">
              <a:buFont typeface="+mj-lt"/>
              <a:buAutoNum type="romanLcPeriod"/>
            </a:pPr>
            <a:r>
              <a:rPr lang="en-US" dirty="0" smtClean="0">
                <a:solidFill>
                  <a:schemeClr val="tx1">
                    <a:lumMod val="85000"/>
                  </a:schemeClr>
                </a:solidFill>
                <a:latin typeface="National Book" panose="02000503000000020004" pitchFamily="50" charset="0"/>
                <a:ea typeface="National Book" panose="02000503000000020004" pitchFamily="50" charset="0"/>
              </a:rPr>
              <a:t>General rules</a:t>
            </a:r>
          </a:p>
          <a:p>
            <a:pPr marL="771479" lvl="1" indent="-514350" algn="l">
              <a:buFont typeface="+mj-lt"/>
              <a:buAutoNum type="romanLcPeriod"/>
            </a:pPr>
            <a:r>
              <a:rPr lang="en-US" dirty="0" smtClean="0">
                <a:solidFill>
                  <a:schemeClr val="tx1">
                    <a:lumMod val="85000"/>
                  </a:schemeClr>
                </a:solidFill>
                <a:latin typeface="National Book" panose="02000503000000020004" pitchFamily="50" charset="0"/>
                <a:ea typeface="National Book" panose="02000503000000020004" pitchFamily="50" charset="0"/>
              </a:rPr>
              <a:t>IPP that </a:t>
            </a:r>
            <a:r>
              <a:rPr lang="en-US" dirty="0">
                <a:solidFill>
                  <a:schemeClr val="tx1">
                    <a:lumMod val="85000"/>
                  </a:schemeClr>
                </a:solidFill>
                <a:latin typeface="National Book" panose="02000503000000020004" pitchFamily="50" charset="0"/>
                <a:ea typeface="National Book" panose="02000503000000020004" pitchFamily="50" charset="0"/>
              </a:rPr>
              <a:t>relates to passenger transportation </a:t>
            </a:r>
            <a:r>
              <a:rPr lang="en-US" dirty="0" smtClean="0">
                <a:solidFill>
                  <a:schemeClr val="tx1">
                    <a:lumMod val="85000"/>
                  </a:schemeClr>
                </a:solidFill>
                <a:latin typeface="National Book" panose="02000503000000020004" pitchFamily="50" charset="0"/>
                <a:ea typeface="National Book" panose="02000503000000020004" pitchFamily="50" charset="0"/>
              </a:rPr>
              <a:t>services</a:t>
            </a:r>
          </a:p>
          <a:p>
            <a:pPr marL="771479" lvl="1" indent="-514350" algn="l">
              <a:buFont typeface="+mj-lt"/>
              <a:buAutoNum type="romanLcPeriod"/>
            </a:pPr>
            <a:r>
              <a:rPr lang="en-US" dirty="0" smtClean="0">
                <a:solidFill>
                  <a:schemeClr val="tx1">
                    <a:lumMod val="85000"/>
                  </a:schemeClr>
                </a:solidFill>
                <a:latin typeface="National Book" panose="02000503000000020004" pitchFamily="50" charset="0"/>
                <a:ea typeface="National Book" panose="02000503000000020004" pitchFamily="50" charset="0"/>
              </a:rPr>
              <a:t>IPP that </a:t>
            </a:r>
            <a:r>
              <a:rPr lang="en-US" dirty="0">
                <a:solidFill>
                  <a:schemeClr val="tx1">
                    <a:lumMod val="85000"/>
                  </a:schemeClr>
                </a:solidFill>
                <a:latin typeface="National Book" panose="02000503000000020004" pitchFamily="50" charset="0"/>
                <a:ea typeface="National Book" panose="02000503000000020004" pitchFamily="50" charset="0"/>
              </a:rPr>
              <a:t>relates to tangible personal </a:t>
            </a:r>
            <a:r>
              <a:rPr lang="en-US" dirty="0" smtClean="0">
                <a:solidFill>
                  <a:schemeClr val="tx1">
                    <a:lumMod val="85000"/>
                  </a:schemeClr>
                </a:solidFill>
                <a:latin typeface="National Book" panose="02000503000000020004" pitchFamily="50" charset="0"/>
                <a:ea typeface="National Book" panose="02000503000000020004" pitchFamily="50" charset="0"/>
              </a:rPr>
              <a:t>property</a:t>
            </a:r>
          </a:p>
          <a:p>
            <a:pPr marL="771479" lvl="1" indent="-514350" algn="l">
              <a:buFont typeface="+mj-lt"/>
              <a:buAutoNum type="romanLcPeriod"/>
            </a:pPr>
            <a:r>
              <a:rPr lang="en-US" dirty="0">
                <a:solidFill>
                  <a:schemeClr val="tx1">
                    <a:lumMod val="85000"/>
                  </a:schemeClr>
                </a:solidFill>
                <a:latin typeface="National Book" panose="02000503000000020004" pitchFamily="50" charset="0"/>
                <a:ea typeface="National Book" panose="02000503000000020004" pitchFamily="50" charset="0"/>
              </a:rPr>
              <a:t>IPP that relates to real property</a:t>
            </a:r>
            <a:endParaRPr lang="en-US" dirty="0" smtClean="0">
              <a:solidFill>
                <a:schemeClr val="tx1">
                  <a:lumMod val="85000"/>
                </a:schemeClr>
              </a:solidFill>
              <a:latin typeface="National Book" panose="02000503000000020004" pitchFamily="50" charset="0"/>
              <a:ea typeface="National Book" panose="02000503000000020004" pitchFamily="50" charset="0"/>
            </a:endParaRPr>
          </a:p>
          <a:p>
            <a:pPr marL="457200" indent="-457200" algn="l">
              <a:buAutoNum type="arabicPeriod"/>
            </a:pPr>
            <a:r>
              <a:rPr lang="en-US" dirty="0" smtClean="0">
                <a:solidFill>
                  <a:schemeClr val="bg1"/>
                </a:solidFill>
                <a:latin typeface="National Book" panose="02000503000000020004" pitchFamily="50" charset="0"/>
                <a:ea typeface="National Book" panose="02000503000000020004" pitchFamily="50" charset="0"/>
              </a:rPr>
              <a:t>Services</a:t>
            </a:r>
          </a:p>
        </p:txBody>
      </p:sp>
    </p:spTree>
    <p:extLst>
      <p:ext uri="{BB962C8B-B14F-4D97-AF65-F5344CB8AC3E}">
        <p14:creationId xmlns:p14="http://schemas.microsoft.com/office/powerpoint/2010/main" val="3392543900"/>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a:themeElements>
    <a:clrScheme name="">
      <a:dk1>
        <a:srgbClr val="000000"/>
      </a:dk1>
      <a:lt1>
        <a:srgbClr val="FFFFFF"/>
      </a:lt1>
      <a:dk2>
        <a:srgbClr val="000000"/>
      </a:dk2>
      <a:lt2>
        <a:srgbClr val="000000"/>
      </a:lt2>
      <a:accent1>
        <a:srgbClr val="BB1531"/>
      </a:accent1>
      <a:accent2>
        <a:srgbClr val="333399"/>
      </a:accent2>
      <a:accent3>
        <a:srgbClr val="AAAAAA"/>
      </a:accent3>
      <a:accent4>
        <a:srgbClr val="DADADA"/>
      </a:accent4>
      <a:accent5>
        <a:srgbClr val="DAAAAD"/>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B4BAB0A1DD7C448A837412FF8B262D" ma:contentTypeVersion="0" ma:contentTypeDescription="Create a new document." ma:contentTypeScope="" ma:versionID="f9821f6e79a0a0be6569ff9afa46cbc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3AD134D-48CD-4681-9C06-2218BBD40CA2}">
  <ds:schemaRefs>
    <ds:schemaRef ds:uri="http://schemas.microsoft.com/sharepoint/v3/contenttype/forms"/>
  </ds:schemaRefs>
</ds:datastoreItem>
</file>

<file path=customXml/itemProps2.xml><?xml version="1.0" encoding="utf-8"?>
<ds:datastoreItem xmlns:ds="http://schemas.openxmlformats.org/officeDocument/2006/customXml" ds:itemID="{BFC00605-1120-4542-8113-ABB870A973E9}">
  <ds:schemaRefs>
    <ds:schemaRef ds:uri="http://purl.org/dc/elements/1.1/"/>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F881CAF-97E0-4336-AEEA-D1B0079692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15063</TotalTime>
  <Pages>0</Pages>
  <Words>3395</Words>
  <Characters>0</Characters>
  <Application>Microsoft Office PowerPoint</Application>
  <PresentationFormat>On-screen Show (16:9)</PresentationFormat>
  <Lines>0</Lines>
  <Paragraphs>413</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Stratum1 Light</vt:lpstr>
      <vt:lpstr>National Book</vt:lpstr>
      <vt:lpstr>Stratum1 Black</vt:lpstr>
      <vt:lpstr>Gill Sans</vt:lpstr>
      <vt:lpstr>Calibri</vt:lpstr>
      <vt:lpstr>Stratum2 Black</vt:lpstr>
      <vt:lpstr>ヒラギノ角ゴ ProN W3</vt:lpstr>
      <vt:lpstr>Stratum1 Medium</vt:lpstr>
      <vt:lpstr>Arial</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 Hrehirchek</dc:creator>
  <cp:lastModifiedBy>Alliekat914</cp:lastModifiedBy>
  <cp:revision>935</cp:revision>
  <cp:lastPrinted>2015-11-04T21:48:43Z</cp:lastPrinted>
  <dcterms:modified xsi:type="dcterms:W3CDTF">2016-11-18T20:19:12Z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0x010100D5B4BAB0A1DD7C448A837412FF8B262D</vt:lpwstr>
  </property>
</Properties>
</file>